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Quattrocento Sans"/>
      <p:regular r:id="rId22"/>
      <p:bold r:id="rId23"/>
      <p:italic r:id="rId24"/>
      <p:boldItalic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7211FC-1F48-4058-915A-3EF87B424FAC}">
  <a:tblStyle styleId="{AE7211FC-1F48-4058-915A-3EF87B424F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QuattrocentoSans-regular.fntdata"/><Relationship Id="rId21" Type="http://schemas.openxmlformats.org/officeDocument/2006/relationships/slide" Target="slides/slide15.xml"/><Relationship Id="rId24" Type="http://schemas.openxmlformats.org/officeDocument/2006/relationships/font" Target="fonts/QuattrocentoSans-italic.fntdata"/><Relationship Id="rId23" Type="http://schemas.openxmlformats.org/officeDocument/2006/relationships/font" Target="fonts/Quattrocento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QuattrocentoSans-boldItalic.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e3631c2dc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6e3631c2d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d330633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d330633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faa3c53c7_1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6faa3c53c7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faa3c53c7_0_8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6faa3c53c7_0_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6faa3c53c7_0_9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6faa3c53c7_0_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faa3c53c7_1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6faa3c53c7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faa3c53c7_0_8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6faa3c53c7_0_8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faa3c53c7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6faa3c53c7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faa3c53c7_0_3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6faa3c53c7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faa3c53c7_0_7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6faa3c53c7_0_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faa3c53c7_0_4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6faa3c53c7_0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faa3c53c7_0_5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6faa3c53c7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faa3c53c7_0_7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6faa3c53c7_0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d330633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d330633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d330633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d330633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 name="Google Shape;18;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4" name="Google Shape;24;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5"/>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7"/>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7"/>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5" name="Google Shape;45;p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entury Gothic"/>
              <a:buNone/>
              <a:defRPr b="0" i="0" sz="33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2.jpg"/><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8.jp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27815" y="839419"/>
            <a:ext cx="2598506" cy="3464682"/>
          </a:xfrm>
          <a:prstGeom prst="rect">
            <a:avLst/>
          </a:prstGeom>
          <a:noFill/>
          <a:ln>
            <a:noFill/>
          </a:ln>
        </p:spPr>
      </p:pic>
      <p:pic>
        <p:nvPicPr>
          <p:cNvPr id="85" name="Google Shape;85;p13"/>
          <p:cNvPicPr preferRelativeResize="0"/>
          <p:nvPr/>
        </p:nvPicPr>
        <p:blipFill>
          <a:blip r:embed="rId4">
            <a:alphaModFix/>
          </a:blip>
          <a:stretch>
            <a:fillRect/>
          </a:stretch>
        </p:blipFill>
        <p:spPr>
          <a:xfrm>
            <a:off x="6220790" y="839409"/>
            <a:ext cx="2598506" cy="3464675"/>
          </a:xfrm>
          <a:prstGeom prst="rect">
            <a:avLst/>
          </a:prstGeom>
          <a:noFill/>
          <a:ln>
            <a:noFill/>
          </a:ln>
        </p:spPr>
      </p:pic>
      <p:pic>
        <p:nvPicPr>
          <p:cNvPr id="86" name="Google Shape;86;p13"/>
          <p:cNvPicPr preferRelativeResize="0"/>
          <p:nvPr/>
        </p:nvPicPr>
        <p:blipFill>
          <a:blip r:embed="rId5">
            <a:alphaModFix/>
          </a:blip>
          <a:stretch>
            <a:fillRect/>
          </a:stretch>
        </p:blipFill>
        <p:spPr>
          <a:xfrm>
            <a:off x="3733535" y="829963"/>
            <a:ext cx="2598506" cy="3464669"/>
          </a:xfrm>
          <a:prstGeom prst="rect">
            <a:avLst/>
          </a:prstGeom>
          <a:noFill/>
          <a:ln>
            <a:noFill/>
          </a:ln>
        </p:spPr>
      </p:pic>
      <p:sp>
        <p:nvSpPr>
          <p:cNvPr id="87" name="Google Shape;87;p13"/>
          <p:cNvSpPr/>
          <p:nvPr/>
        </p:nvSpPr>
        <p:spPr>
          <a:xfrm>
            <a:off x="931451" y="9"/>
            <a:ext cx="3200400" cy="51435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88" name="Google Shape;88;p13"/>
          <p:cNvSpPr txBox="1"/>
          <p:nvPr/>
        </p:nvSpPr>
        <p:spPr>
          <a:xfrm>
            <a:off x="1117856" y="1574229"/>
            <a:ext cx="2827500" cy="1995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3300">
                <a:solidFill>
                  <a:schemeClr val="lt1"/>
                </a:solidFill>
                <a:latin typeface="Century Gothic"/>
                <a:ea typeface="Century Gothic"/>
                <a:cs typeface="Century Gothic"/>
                <a:sym typeface="Century Gothic"/>
              </a:rPr>
              <a:t>Stress Detection using Thermal </a:t>
            </a:r>
            <a:br>
              <a:rPr b="1" lang="en" sz="3300">
                <a:solidFill>
                  <a:schemeClr val="lt1"/>
                </a:solidFill>
                <a:latin typeface="Century Gothic"/>
                <a:ea typeface="Century Gothic"/>
                <a:cs typeface="Century Gothic"/>
                <a:sym typeface="Century Gothic"/>
              </a:rPr>
            </a:br>
            <a:r>
              <a:rPr b="1" lang="en" sz="3300">
                <a:solidFill>
                  <a:schemeClr val="lt1"/>
                </a:solidFill>
                <a:latin typeface="Century Gothic"/>
                <a:ea typeface="Century Gothic"/>
                <a:cs typeface="Century Gothic"/>
                <a:sym typeface="Century Gothic"/>
              </a:rPr>
              <a:t>Images</a:t>
            </a:r>
            <a:endParaRPr b="1" i="0" sz="33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8776238" y="0"/>
            <a:ext cx="367800" cy="5143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Results</a:t>
            </a:r>
            <a:endParaRPr/>
          </a:p>
        </p:txBody>
      </p:sp>
      <p:pic>
        <p:nvPicPr>
          <p:cNvPr id="265" name="Google Shape;265;p22"/>
          <p:cNvPicPr preferRelativeResize="0"/>
          <p:nvPr/>
        </p:nvPicPr>
        <p:blipFill>
          <a:blip r:embed="rId3">
            <a:alphaModFix/>
          </a:blip>
          <a:stretch>
            <a:fillRect/>
          </a:stretch>
        </p:blipFill>
        <p:spPr>
          <a:xfrm>
            <a:off x="752475" y="1709769"/>
            <a:ext cx="7877175" cy="942975"/>
          </a:xfrm>
          <a:prstGeom prst="rect">
            <a:avLst/>
          </a:prstGeom>
          <a:noFill/>
          <a:ln>
            <a:noFill/>
          </a:ln>
        </p:spPr>
      </p:pic>
      <p:pic>
        <p:nvPicPr>
          <p:cNvPr id="266" name="Google Shape;266;p22"/>
          <p:cNvPicPr preferRelativeResize="0"/>
          <p:nvPr/>
        </p:nvPicPr>
        <p:blipFill>
          <a:blip r:embed="rId4">
            <a:alphaModFix/>
          </a:blip>
          <a:stretch>
            <a:fillRect/>
          </a:stretch>
        </p:blipFill>
        <p:spPr>
          <a:xfrm>
            <a:off x="875172" y="2745626"/>
            <a:ext cx="6980553" cy="99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23"/>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72" name="Google Shape;272;p23"/>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Thermal Image Pre-Processing</a:t>
            </a:r>
            <a:endParaRPr sz="1100"/>
          </a:p>
        </p:txBody>
      </p:sp>
      <p:sp>
        <p:nvSpPr>
          <p:cNvPr id="273" name="Google Shape;273;p23"/>
          <p:cNvSpPr txBox="1"/>
          <p:nvPr/>
        </p:nvSpPr>
        <p:spPr>
          <a:xfrm>
            <a:off x="1700288" y="700301"/>
            <a:ext cx="57435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100"/>
          </a:p>
        </p:txBody>
      </p:sp>
      <p:pic>
        <p:nvPicPr>
          <p:cNvPr id="274" name="Google Shape;274;p23"/>
          <p:cNvPicPr preferRelativeResize="0"/>
          <p:nvPr/>
        </p:nvPicPr>
        <p:blipFill>
          <a:blip r:embed="rId3">
            <a:alphaModFix/>
          </a:blip>
          <a:stretch>
            <a:fillRect/>
          </a:stretch>
        </p:blipFill>
        <p:spPr>
          <a:xfrm>
            <a:off x="407650" y="798300"/>
            <a:ext cx="1927475" cy="3486968"/>
          </a:xfrm>
          <a:prstGeom prst="rect">
            <a:avLst/>
          </a:prstGeom>
          <a:noFill/>
          <a:ln>
            <a:noFill/>
          </a:ln>
        </p:spPr>
      </p:pic>
      <p:sp>
        <p:nvSpPr>
          <p:cNvPr id="275" name="Google Shape;275;p23"/>
          <p:cNvSpPr txBox="1"/>
          <p:nvPr/>
        </p:nvSpPr>
        <p:spPr>
          <a:xfrm>
            <a:off x="407600" y="4361750"/>
            <a:ext cx="17781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Original Input Image</a:t>
            </a:r>
            <a:endParaRPr>
              <a:latin typeface="Quattrocento Sans"/>
              <a:ea typeface="Quattrocento Sans"/>
              <a:cs typeface="Quattrocento Sans"/>
              <a:sym typeface="Quattrocento Sans"/>
            </a:endParaRPr>
          </a:p>
        </p:txBody>
      </p:sp>
      <p:sp>
        <p:nvSpPr>
          <p:cNvPr id="276" name="Google Shape;276;p23"/>
          <p:cNvSpPr txBox="1"/>
          <p:nvPr/>
        </p:nvSpPr>
        <p:spPr>
          <a:xfrm>
            <a:off x="5700688" y="4404275"/>
            <a:ext cx="26697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Foreground Extraction</a:t>
            </a:r>
            <a:endParaRPr>
              <a:latin typeface="Quattrocento Sans"/>
              <a:ea typeface="Quattrocento Sans"/>
              <a:cs typeface="Quattrocento Sans"/>
              <a:sym typeface="Quattrocento Sans"/>
            </a:endParaRPr>
          </a:p>
          <a:p>
            <a:pPr indent="0" lvl="0" marL="0" rtl="0" algn="ctr">
              <a:spcBef>
                <a:spcPts val="0"/>
              </a:spcBef>
              <a:spcAft>
                <a:spcPts val="0"/>
              </a:spcAft>
              <a:buNone/>
            </a:pPr>
            <a:r>
              <a:rPr lang="en">
                <a:latin typeface="Quattrocento Sans"/>
                <a:ea typeface="Quattrocento Sans"/>
                <a:cs typeface="Quattrocento Sans"/>
                <a:sym typeface="Quattrocento Sans"/>
              </a:rPr>
              <a:t>(Image Thresholding)</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277" name="Google Shape;277;p23"/>
          <p:cNvPicPr preferRelativeResize="0"/>
          <p:nvPr/>
        </p:nvPicPr>
        <p:blipFill>
          <a:blip r:embed="rId4">
            <a:alphaModFix/>
          </a:blip>
          <a:stretch>
            <a:fillRect/>
          </a:stretch>
        </p:blipFill>
        <p:spPr>
          <a:xfrm>
            <a:off x="3239725" y="848175"/>
            <a:ext cx="1927475" cy="3397650"/>
          </a:xfrm>
          <a:prstGeom prst="rect">
            <a:avLst/>
          </a:prstGeom>
          <a:noFill/>
          <a:ln>
            <a:noFill/>
          </a:ln>
        </p:spPr>
      </p:pic>
      <p:sp>
        <p:nvSpPr>
          <p:cNvPr id="278" name="Google Shape;278;p23"/>
          <p:cNvSpPr txBox="1"/>
          <p:nvPr/>
        </p:nvSpPr>
        <p:spPr>
          <a:xfrm>
            <a:off x="3002475" y="4548075"/>
            <a:ext cx="1456800" cy="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
        <p:nvSpPr>
          <p:cNvPr id="279" name="Google Shape;279;p23"/>
          <p:cNvSpPr txBox="1"/>
          <p:nvPr/>
        </p:nvSpPr>
        <p:spPr>
          <a:xfrm>
            <a:off x="2964475" y="4446725"/>
            <a:ext cx="2204400" cy="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
        <p:nvSpPr>
          <p:cNvPr id="280" name="Google Shape;280;p23"/>
          <p:cNvSpPr txBox="1"/>
          <p:nvPr/>
        </p:nvSpPr>
        <p:spPr>
          <a:xfrm>
            <a:off x="2918850" y="4383350"/>
            <a:ext cx="2419800" cy="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Image after Noise Reduction</a:t>
            </a:r>
            <a:endParaRPr>
              <a:latin typeface="Quattrocento Sans"/>
              <a:ea typeface="Quattrocento Sans"/>
              <a:cs typeface="Quattrocento Sans"/>
              <a:sym typeface="Quattrocento Sans"/>
            </a:endParaRPr>
          </a:p>
          <a:p>
            <a:pPr indent="0" lvl="0" marL="0" rtl="0" algn="ctr">
              <a:spcBef>
                <a:spcPts val="0"/>
              </a:spcBef>
              <a:spcAft>
                <a:spcPts val="0"/>
              </a:spcAft>
              <a:buNone/>
            </a:pPr>
            <a:r>
              <a:rPr lang="en">
                <a:latin typeface="Quattrocento Sans"/>
                <a:ea typeface="Quattrocento Sans"/>
                <a:cs typeface="Quattrocento Sans"/>
                <a:sym typeface="Quattrocento Sans"/>
              </a:rPr>
              <a:t>(FastN1MeansDenoising)</a:t>
            </a:r>
            <a:endParaRPr>
              <a:latin typeface="Quattrocento Sans"/>
              <a:ea typeface="Quattrocento Sans"/>
              <a:cs typeface="Quattrocento Sans"/>
              <a:sym typeface="Quattrocento Sans"/>
            </a:endParaRPr>
          </a:p>
        </p:txBody>
      </p:sp>
      <p:cxnSp>
        <p:nvCxnSpPr>
          <p:cNvPr id="281" name="Google Shape;281;p23"/>
          <p:cNvCxnSpPr>
            <a:stCxn id="274" idx="3"/>
            <a:endCxn id="277" idx="1"/>
          </p:cNvCxnSpPr>
          <p:nvPr/>
        </p:nvCxnSpPr>
        <p:spPr>
          <a:xfrm>
            <a:off x="2335125" y="2541784"/>
            <a:ext cx="904500" cy="51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23"/>
          <p:cNvCxnSpPr>
            <a:stCxn id="277" idx="3"/>
            <a:endCxn id="283" idx="1"/>
          </p:cNvCxnSpPr>
          <p:nvPr/>
        </p:nvCxnSpPr>
        <p:spPr>
          <a:xfrm flipH="1" rot="10800000">
            <a:off x="5167200" y="2535900"/>
            <a:ext cx="904500" cy="11100"/>
          </a:xfrm>
          <a:prstGeom prst="straightConnector1">
            <a:avLst/>
          </a:prstGeom>
          <a:noFill/>
          <a:ln cap="flat" cmpd="sng" w="9525">
            <a:solidFill>
              <a:schemeClr val="dk2"/>
            </a:solidFill>
            <a:prstDash val="solid"/>
            <a:round/>
            <a:headEnd len="med" w="med" type="none"/>
            <a:tailEnd len="med" w="med" type="triangle"/>
          </a:ln>
        </p:spPr>
      </p:cxnSp>
      <p:pic>
        <p:nvPicPr>
          <p:cNvPr id="284" name="Google Shape;284;p23"/>
          <p:cNvPicPr preferRelativeResize="0"/>
          <p:nvPr/>
        </p:nvPicPr>
        <p:blipFill>
          <a:blip r:embed="rId5">
            <a:alphaModFix/>
          </a:blip>
          <a:stretch>
            <a:fillRect/>
          </a:stretch>
        </p:blipFill>
        <p:spPr>
          <a:xfrm>
            <a:off x="6071800" y="870025"/>
            <a:ext cx="1927475" cy="34034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24"/>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90" name="Google Shape;290;p24"/>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91" name="Google Shape;291;p24"/>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24"/>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93" name="Google Shape;293;p24"/>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100"/>
          </a:p>
        </p:txBody>
      </p:sp>
      <p:sp>
        <p:nvSpPr>
          <p:cNvPr id="294" name="Google Shape;294;p24"/>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Machine Learning</a:t>
            </a:r>
            <a:endParaRPr sz="1100"/>
          </a:p>
        </p:txBody>
      </p:sp>
      <p:pic>
        <p:nvPicPr>
          <p:cNvPr id="295" name="Google Shape;295;p24"/>
          <p:cNvPicPr preferRelativeResize="0"/>
          <p:nvPr/>
        </p:nvPicPr>
        <p:blipFill>
          <a:blip r:embed="rId3">
            <a:alphaModFix/>
          </a:blip>
          <a:stretch>
            <a:fillRect/>
          </a:stretch>
        </p:blipFill>
        <p:spPr>
          <a:xfrm>
            <a:off x="5115325" y="620400"/>
            <a:ext cx="4028576" cy="2014300"/>
          </a:xfrm>
          <a:prstGeom prst="rect">
            <a:avLst/>
          </a:prstGeom>
          <a:noFill/>
          <a:ln>
            <a:noFill/>
          </a:ln>
        </p:spPr>
      </p:pic>
      <p:sp>
        <p:nvSpPr>
          <p:cNvPr id="296" name="Google Shape;296;p24"/>
          <p:cNvSpPr txBox="1"/>
          <p:nvPr/>
        </p:nvSpPr>
        <p:spPr>
          <a:xfrm>
            <a:off x="6575088" y="2292875"/>
            <a:ext cx="1533000" cy="1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SVM</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297" name="Google Shape;297;p24"/>
          <p:cNvPicPr preferRelativeResize="0"/>
          <p:nvPr/>
        </p:nvPicPr>
        <p:blipFill>
          <a:blip r:embed="rId4">
            <a:alphaModFix/>
          </a:blip>
          <a:stretch>
            <a:fillRect/>
          </a:stretch>
        </p:blipFill>
        <p:spPr>
          <a:xfrm>
            <a:off x="3582613" y="1705350"/>
            <a:ext cx="2465637" cy="1631438"/>
          </a:xfrm>
          <a:prstGeom prst="rect">
            <a:avLst/>
          </a:prstGeom>
          <a:noFill/>
          <a:ln>
            <a:noFill/>
          </a:ln>
        </p:spPr>
      </p:pic>
      <p:sp>
        <p:nvSpPr>
          <p:cNvPr id="298" name="Google Shape;298;p24"/>
          <p:cNvSpPr txBox="1"/>
          <p:nvPr/>
        </p:nvSpPr>
        <p:spPr>
          <a:xfrm>
            <a:off x="4093000" y="3387475"/>
            <a:ext cx="1533000" cy="1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Linear Regression</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299" name="Google Shape;299;p24"/>
          <p:cNvPicPr preferRelativeResize="0"/>
          <p:nvPr/>
        </p:nvPicPr>
        <p:blipFill>
          <a:blip r:embed="rId5">
            <a:alphaModFix/>
          </a:blip>
          <a:stretch>
            <a:fillRect/>
          </a:stretch>
        </p:blipFill>
        <p:spPr>
          <a:xfrm>
            <a:off x="177460" y="532568"/>
            <a:ext cx="3017140" cy="3838131"/>
          </a:xfrm>
          <a:prstGeom prst="rect">
            <a:avLst/>
          </a:prstGeom>
          <a:noFill/>
          <a:ln>
            <a:noFill/>
          </a:ln>
        </p:spPr>
      </p:pic>
      <p:pic>
        <p:nvPicPr>
          <p:cNvPr id="300" name="Google Shape;300;p24"/>
          <p:cNvPicPr preferRelativeResize="0"/>
          <p:nvPr/>
        </p:nvPicPr>
        <p:blipFill>
          <a:blip r:embed="rId6">
            <a:alphaModFix/>
          </a:blip>
          <a:stretch>
            <a:fillRect/>
          </a:stretch>
        </p:blipFill>
        <p:spPr>
          <a:xfrm>
            <a:off x="6436252" y="2843887"/>
            <a:ext cx="1810689" cy="1631450"/>
          </a:xfrm>
          <a:prstGeom prst="rect">
            <a:avLst/>
          </a:prstGeom>
          <a:noFill/>
          <a:ln>
            <a:noFill/>
          </a:ln>
        </p:spPr>
      </p:pic>
      <p:sp>
        <p:nvSpPr>
          <p:cNvPr id="301" name="Google Shape;301;p24"/>
          <p:cNvSpPr txBox="1"/>
          <p:nvPr/>
        </p:nvSpPr>
        <p:spPr>
          <a:xfrm>
            <a:off x="6486500" y="4370700"/>
            <a:ext cx="1963800" cy="1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Logistic Regression</a:t>
            </a:r>
            <a:endParaRPr>
              <a:latin typeface="Quattrocento Sans"/>
              <a:ea typeface="Quattrocento Sans"/>
              <a:cs typeface="Quattrocento Sans"/>
              <a:sym typeface="Quattrocento Sans"/>
            </a:endParaRPr>
          </a:p>
        </p:txBody>
      </p:sp>
      <p:sp>
        <p:nvSpPr>
          <p:cNvPr id="302" name="Google Shape;302;p24"/>
          <p:cNvSpPr txBox="1"/>
          <p:nvPr/>
        </p:nvSpPr>
        <p:spPr>
          <a:xfrm>
            <a:off x="620475" y="4328850"/>
            <a:ext cx="19131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      Model</a:t>
            </a:r>
            <a:endParaRPr>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25"/>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08" name="Google Shape;308;p25"/>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09" name="Google Shape;309;p25"/>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25"/>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11" name="Google Shape;311;p25"/>
          <p:cNvSpPr txBox="1"/>
          <p:nvPr/>
        </p:nvSpPr>
        <p:spPr>
          <a:xfrm>
            <a:off x="537210" y="3912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Temperature Readings</a:t>
            </a:r>
            <a:endParaRPr sz="1100"/>
          </a:p>
        </p:txBody>
      </p:sp>
      <p:sp>
        <p:nvSpPr>
          <p:cNvPr id="312" name="Google Shape;312;p25"/>
          <p:cNvSpPr txBox="1"/>
          <p:nvPr/>
        </p:nvSpPr>
        <p:spPr>
          <a:xfrm>
            <a:off x="810050" y="3304925"/>
            <a:ext cx="15963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In Degree Celsius</a:t>
            </a:r>
            <a:endParaRPr>
              <a:latin typeface="Quattrocento Sans"/>
              <a:ea typeface="Quattrocento Sans"/>
              <a:cs typeface="Quattrocento Sans"/>
              <a:sym typeface="Quattrocento Sans"/>
            </a:endParaRPr>
          </a:p>
        </p:txBody>
      </p:sp>
      <p:graphicFrame>
        <p:nvGraphicFramePr>
          <p:cNvPr id="313" name="Google Shape;313;p25"/>
          <p:cNvGraphicFramePr/>
          <p:nvPr/>
        </p:nvGraphicFramePr>
        <p:xfrm>
          <a:off x="844650" y="1299090"/>
          <a:ext cx="3000000" cy="3000000"/>
        </p:xfrm>
        <a:graphic>
          <a:graphicData uri="http://schemas.openxmlformats.org/drawingml/2006/table">
            <a:tbl>
              <a:tblPr>
                <a:noFill/>
                <a:tableStyleId>{AE7211FC-1F48-4058-915A-3EF87B424FAC}</a:tableStyleId>
              </a:tblPr>
              <a:tblGrid>
                <a:gridCol w="1514200"/>
                <a:gridCol w="1514200"/>
                <a:gridCol w="1514200"/>
                <a:gridCol w="1514200"/>
                <a:gridCol w="1514200"/>
              </a:tblGrid>
              <a:tr h="533275">
                <a:tc>
                  <a:txBody>
                    <a:bodyPr/>
                    <a:lstStyle/>
                    <a:p>
                      <a:pPr indent="0" lvl="0" marL="0" rtl="0" algn="ctr">
                        <a:spcBef>
                          <a:spcPts val="0"/>
                        </a:spcBef>
                        <a:spcAft>
                          <a:spcPts val="0"/>
                        </a:spcAft>
                        <a:buNone/>
                      </a:pPr>
                      <a:r>
                        <a:rPr lang="en"/>
                        <a:t>T(Canopy)</a:t>
                      </a:r>
                      <a:endParaRPr/>
                    </a:p>
                  </a:txBody>
                  <a:tcPr marT="91425" marB="91425" marR="91425" marL="91425"/>
                </a:tc>
                <a:tc>
                  <a:txBody>
                    <a:bodyPr/>
                    <a:lstStyle/>
                    <a:p>
                      <a:pPr indent="0" lvl="0" marL="0" rtl="0" algn="ctr">
                        <a:spcBef>
                          <a:spcPts val="0"/>
                        </a:spcBef>
                        <a:spcAft>
                          <a:spcPts val="0"/>
                        </a:spcAft>
                        <a:buNone/>
                      </a:pPr>
                      <a:r>
                        <a:rPr lang="en"/>
                        <a:t>T(Dry)</a:t>
                      </a:r>
                      <a:endParaRPr/>
                    </a:p>
                  </a:txBody>
                  <a:tcPr marT="91425" marB="91425" marR="91425" marL="91425"/>
                </a:tc>
                <a:tc>
                  <a:txBody>
                    <a:bodyPr/>
                    <a:lstStyle/>
                    <a:p>
                      <a:pPr indent="0" lvl="0" marL="0" rtl="0" algn="ctr">
                        <a:spcBef>
                          <a:spcPts val="0"/>
                        </a:spcBef>
                        <a:spcAft>
                          <a:spcPts val="0"/>
                        </a:spcAft>
                        <a:buNone/>
                      </a:pPr>
                      <a:r>
                        <a:rPr lang="en"/>
                        <a:t>T(Wet)</a:t>
                      </a:r>
                      <a:endParaRPr/>
                    </a:p>
                  </a:txBody>
                  <a:tcPr marT="91425" marB="91425" marR="91425" marL="91425"/>
                </a:tc>
                <a:tc>
                  <a:txBody>
                    <a:bodyPr/>
                    <a:lstStyle/>
                    <a:p>
                      <a:pPr indent="0" lvl="0" marL="0" rtl="0" algn="ctr">
                        <a:spcBef>
                          <a:spcPts val="0"/>
                        </a:spcBef>
                        <a:spcAft>
                          <a:spcPts val="0"/>
                        </a:spcAft>
                        <a:buNone/>
                      </a:pPr>
                      <a:r>
                        <a:rPr lang="en"/>
                        <a:t>CWSI</a:t>
                      </a:r>
                      <a:endParaRPr/>
                    </a:p>
                  </a:txBody>
                  <a:tcPr marT="91425" marB="91425" marR="91425" marL="91425"/>
                </a:tc>
                <a:tc>
                  <a:txBody>
                    <a:bodyPr/>
                    <a:lstStyle/>
                    <a:p>
                      <a:pPr indent="0" lvl="0" marL="0" rtl="0" algn="ctr">
                        <a:spcBef>
                          <a:spcPts val="0"/>
                        </a:spcBef>
                        <a:spcAft>
                          <a:spcPts val="0"/>
                        </a:spcAft>
                        <a:buNone/>
                      </a:pPr>
                      <a:r>
                        <a:rPr lang="en"/>
                        <a:t>Result</a:t>
                      </a:r>
                      <a:endParaRPr/>
                    </a:p>
                  </a:txBody>
                  <a:tcPr marT="91425" marB="91425" marR="91425" marL="91425"/>
                </a:tc>
              </a:tr>
              <a:tr h="533275">
                <a:tc>
                  <a:txBody>
                    <a:bodyPr/>
                    <a:lstStyle/>
                    <a:p>
                      <a:pPr indent="0" lvl="0" marL="0" rtl="0" algn="ctr">
                        <a:spcBef>
                          <a:spcPts val="0"/>
                        </a:spcBef>
                        <a:spcAft>
                          <a:spcPts val="0"/>
                        </a:spcAft>
                        <a:buNone/>
                      </a:pPr>
                      <a:r>
                        <a:rPr lang="en"/>
                        <a:t>32</a:t>
                      </a:r>
                      <a:endParaRPr/>
                    </a:p>
                  </a:txBody>
                  <a:tcPr marT="91425" marB="91425" marR="91425" marL="91425"/>
                </a:tc>
                <a:tc>
                  <a:txBody>
                    <a:bodyPr/>
                    <a:lstStyle/>
                    <a:p>
                      <a:pPr indent="0" lvl="0" marL="0" rtl="0" algn="ctr">
                        <a:spcBef>
                          <a:spcPts val="0"/>
                        </a:spcBef>
                        <a:spcAft>
                          <a:spcPts val="0"/>
                        </a:spcAft>
                        <a:buNone/>
                      </a:pPr>
                      <a:r>
                        <a:rPr lang="en"/>
                        <a:t>34</a:t>
                      </a:r>
                      <a:endParaRPr/>
                    </a:p>
                  </a:txBody>
                  <a:tcPr marT="91425" marB="91425" marR="91425" marL="91425"/>
                </a:tc>
                <a:tc>
                  <a:txBody>
                    <a:bodyPr/>
                    <a:lstStyle/>
                    <a:p>
                      <a:pPr indent="0" lvl="0" marL="0" rtl="0" algn="ctr">
                        <a:spcBef>
                          <a:spcPts val="0"/>
                        </a:spcBef>
                        <a:spcAft>
                          <a:spcPts val="0"/>
                        </a:spcAft>
                        <a:buNone/>
                      </a:pPr>
                      <a:r>
                        <a:rPr lang="en"/>
                        <a:t>30</a:t>
                      </a:r>
                      <a:endParaRPr/>
                    </a:p>
                  </a:txBody>
                  <a:tcPr marT="91425" marB="91425" marR="91425" marL="91425"/>
                </a:tc>
                <a:tc>
                  <a:txBody>
                    <a:bodyPr/>
                    <a:lstStyle/>
                    <a:p>
                      <a:pPr indent="0" lvl="0" marL="0" rtl="0" algn="ctr">
                        <a:spcBef>
                          <a:spcPts val="0"/>
                        </a:spcBef>
                        <a:spcAft>
                          <a:spcPts val="0"/>
                        </a:spcAft>
                        <a:buNone/>
                      </a:pPr>
                      <a:r>
                        <a:rPr lang="en"/>
                        <a:t>0.5</a:t>
                      </a:r>
                      <a:endParaRPr/>
                    </a:p>
                  </a:txBody>
                  <a:tcPr marT="91425" marB="91425" marR="91425" marL="91425"/>
                </a:tc>
                <a:tc>
                  <a:txBody>
                    <a:bodyPr/>
                    <a:lstStyle/>
                    <a:p>
                      <a:pPr indent="0" lvl="0" marL="0" rtl="0" algn="ctr">
                        <a:spcBef>
                          <a:spcPts val="0"/>
                        </a:spcBef>
                        <a:spcAft>
                          <a:spcPts val="0"/>
                        </a:spcAft>
                        <a:buNone/>
                      </a:pPr>
                      <a:r>
                        <a:rPr lang="en"/>
                        <a:t>Non-Stressed</a:t>
                      </a:r>
                      <a:endParaRPr/>
                    </a:p>
                  </a:txBody>
                  <a:tcPr marT="91425" marB="91425" marR="91425" marL="91425"/>
                </a:tc>
              </a:tr>
              <a:tr h="533275">
                <a:tc>
                  <a:txBody>
                    <a:bodyPr/>
                    <a:lstStyle/>
                    <a:p>
                      <a:pPr indent="0" lvl="0" marL="0" rtl="0" algn="ctr">
                        <a:spcBef>
                          <a:spcPts val="0"/>
                        </a:spcBef>
                        <a:spcAft>
                          <a:spcPts val="0"/>
                        </a:spcAft>
                        <a:buNone/>
                      </a:pPr>
                      <a:r>
                        <a:rPr lang="en"/>
                        <a:t>33</a:t>
                      </a:r>
                      <a:endParaRPr/>
                    </a:p>
                  </a:txBody>
                  <a:tcPr marT="91425" marB="91425" marR="91425" marL="91425"/>
                </a:tc>
                <a:tc>
                  <a:txBody>
                    <a:bodyPr/>
                    <a:lstStyle/>
                    <a:p>
                      <a:pPr indent="0" lvl="0" marL="0" rtl="0" algn="ctr">
                        <a:spcBef>
                          <a:spcPts val="0"/>
                        </a:spcBef>
                        <a:spcAft>
                          <a:spcPts val="0"/>
                        </a:spcAft>
                        <a:buNone/>
                      </a:pPr>
                      <a:r>
                        <a:rPr lang="en"/>
                        <a:t>33</a:t>
                      </a:r>
                      <a:endParaRPr/>
                    </a:p>
                  </a:txBody>
                  <a:tcPr marT="91425" marB="91425" marR="91425" marL="91425"/>
                </a:tc>
                <a:tc>
                  <a:txBody>
                    <a:bodyPr/>
                    <a:lstStyle/>
                    <a:p>
                      <a:pPr indent="0" lvl="0" marL="0" rtl="0" algn="ctr">
                        <a:spcBef>
                          <a:spcPts val="0"/>
                        </a:spcBef>
                        <a:spcAft>
                          <a:spcPts val="0"/>
                        </a:spcAft>
                        <a:buNone/>
                      </a:pPr>
                      <a:r>
                        <a:rPr lang="en"/>
                        <a:t>29</a:t>
                      </a:r>
                      <a:endParaRPr/>
                    </a:p>
                  </a:txBody>
                  <a:tcPr marT="91425" marB="91425" marR="91425" marL="91425"/>
                </a:tc>
                <a:tc>
                  <a:txBody>
                    <a:bodyPr/>
                    <a:lstStyle/>
                    <a:p>
                      <a:pPr indent="0" lvl="0" marL="0" rtl="0" algn="ctr">
                        <a:spcBef>
                          <a:spcPts val="0"/>
                        </a:spcBef>
                        <a:spcAft>
                          <a:spcPts val="0"/>
                        </a:spcAft>
                        <a:buNone/>
                      </a:pPr>
                      <a:r>
                        <a:rPr lang="en"/>
                        <a:t> 1</a:t>
                      </a:r>
                      <a:endParaRPr/>
                    </a:p>
                  </a:txBody>
                  <a:tcPr marT="91425" marB="91425" marR="91425" marL="91425"/>
                </a:tc>
                <a:tc>
                  <a:txBody>
                    <a:bodyPr/>
                    <a:lstStyle/>
                    <a:p>
                      <a:pPr indent="0" lvl="0" marL="0" rtl="0" algn="ctr">
                        <a:spcBef>
                          <a:spcPts val="0"/>
                        </a:spcBef>
                        <a:spcAft>
                          <a:spcPts val="0"/>
                        </a:spcAft>
                        <a:buNone/>
                      </a:pPr>
                      <a:r>
                        <a:rPr lang="en"/>
                        <a:t>Stressed</a:t>
                      </a:r>
                      <a:endParaRPr/>
                    </a:p>
                  </a:txBody>
                  <a:tcPr marT="91425" marB="91425" marR="91425" marL="91425"/>
                </a:tc>
              </a:tr>
              <a:tr h="533275">
                <a:tc>
                  <a:txBody>
                    <a:bodyPr/>
                    <a:lstStyle/>
                    <a:p>
                      <a:pPr indent="0" lvl="0" marL="0" rtl="0" algn="ctr">
                        <a:spcBef>
                          <a:spcPts val="0"/>
                        </a:spcBef>
                        <a:spcAft>
                          <a:spcPts val="0"/>
                        </a:spcAft>
                        <a:buNone/>
                      </a:pPr>
                      <a:r>
                        <a:rPr lang="en"/>
                        <a:t>35</a:t>
                      </a:r>
                      <a:endParaRPr/>
                    </a:p>
                  </a:txBody>
                  <a:tcPr marT="91425" marB="91425" marR="91425" marL="91425"/>
                </a:tc>
                <a:tc>
                  <a:txBody>
                    <a:bodyPr/>
                    <a:lstStyle/>
                    <a:p>
                      <a:pPr indent="0" lvl="0" marL="0" rtl="0" algn="ctr">
                        <a:spcBef>
                          <a:spcPts val="0"/>
                        </a:spcBef>
                        <a:spcAft>
                          <a:spcPts val="0"/>
                        </a:spcAft>
                        <a:buNone/>
                      </a:pPr>
                      <a:r>
                        <a:rPr lang="en"/>
                        <a:t>36</a:t>
                      </a:r>
                      <a:endParaRPr/>
                    </a:p>
                  </a:txBody>
                  <a:tcPr marT="91425" marB="91425" marR="91425" marL="91425"/>
                </a:tc>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0.875</a:t>
                      </a:r>
                      <a:endParaRPr/>
                    </a:p>
                  </a:txBody>
                  <a:tcPr marT="91425" marB="91425" marR="91425" marL="91425"/>
                </a:tc>
                <a:tc>
                  <a:txBody>
                    <a:bodyPr/>
                    <a:lstStyle/>
                    <a:p>
                      <a:pPr indent="0" lvl="0" marL="0" rtl="0" algn="ctr">
                        <a:spcBef>
                          <a:spcPts val="0"/>
                        </a:spcBef>
                        <a:spcAft>
                          <a:spcPts val="0"/>
                        </a:spcAft>
                        <a:buNone/>
                      </a:pPr>
                      <a:r>
                        <a:rPr lang="en"/>
                        <a:t>Stressed</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26"/>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19" name="Google Shape;319;p26"/>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20" name="Google Shape;320;p26"/>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26"/>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22" name="Google Shape;322;p26"/>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Conclusion</a:t>
            </a:r>
            <a:endParaRPr sz="1100"/>
          </a:p>
        </p:txBody>
      </p:sp>
      <p:sp>
        <p:nvSpPr>
          <p:cNvPr id="323" name="Google Shape;323;p26"/>
          <p:cNvSpPr txBox="1"/>
          <p:nvPr/>
        </p:nvSpPr>
        <p:spPr>
          <a:xfrm>
            <a:off x="914400" y="1342763"/>
            <a:ext cx="7315200" cy="853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Along with the temperature variations data and the thermal images used for feature extraction we demonstrated for the first time using a combination of both numeric as well as thermal image data on tomato plants.</a:t>
            </a:r>
            <a:endParaRPr>
              <a:latin typeface="Quattrocento Sans"/>
              <a:ea typeface="Quattrocento Sans"/>
              <a:cs typeface="Quattrocento Sans"/>
              <a:sym typeface="Quattrocento Sans"/>
            </a:endParaRPr>
          </a:p>
          <a:p>
            <a:pPr indent="-317500" lvl="0" marL="457200" rtl="0" algn="l">
              <a:lnSpc>
                <a:spcPct val="115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It is an important step forward in the direction of automating the process of stress detection and helping farmers in further increasing the yield of the crops by reducing the amount of damage done to the plants due to stress.</a:t>
            </a:r>
            <a:endParaRPr>
              <a:latin typeface="Quattrocento Sans"/>
              <a:ea typeface="Quattrocento Sans"/>
              <a:cs typeface="Quattrocento Sans"/>
              <a:sym typeface="Quattrocento Sans"/>
            </a:endParaRPr>
          </a:p>
          <a:p>
            <a:pPr indent="-317500" lvl="0" marL="457200" rtl="0" algn="l">
              <a:lnSpc>
                <a:spcPct val="115000"/>
              </a:lnSpc>
              <a:spcBef>
                <a:spcPts val="0"/>
              </a:spcBef>
              <a:spcAft>
                <a:spcPts val="0"/>
              </a:spcAft>
              <a:buSzPts val="1400"/>
              <a:buFont typeface="Quattrocento Sans"/>
              <a:buChar char="●"/>
            </a:pPr>
            <a:r>
              <a:rPr lang="en">
                <a:latin typeface="Quattrocento Sans"/>
                <a:ea typeface="Quattrocento Sans"/>
                <a:cs typeface="Quattrocento Sans"/>
                <a:sym typeface="Quattrocento Sans"/>
              </a:rPr>
              <a:t>One of the problems faced while doing this project is scarcity of thermal imaging data of plants so working on further increasing our dataset. </a:t>
            </a:r>
            <a:endParaRPr>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7"/>
          <p:cNvSpPr/>
          <p:nvPr/>
        </p:nvSpPr>
        <p:spPr>
          <a:xfrm>
            <a:off x="92350" y="1381725"/>
            <a:ext cx="8899200" cy="2127600"/>
          </a:xfrm>
          <a:prstGeom prst="rect">
            <a:avLst/>
          </a:prstGeom>
          <a:solidFill>
            <a:srgbClr val="9BC41D">
              <a:alpha val="8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nvGrpSpPr>
          <p:cNvPr id="329" name="Google Shape;329;p27"/>
          <p:cNvGrpSpPr/>
          <p:nvPr/>
        </p:nvGrpSpPr>
        <p:grpSpPr>
          <a:xfrm>
            <a:off x="3158225" y="1169823"/>
            <a:ext cx="2827575" cy="2803853"/>
            <a:chOff x="4210967" y="1813000"/>
            <a:chExt cx="3770100" cy="3738470"/>
          </a:xfrm>
        </p:grpSpPr>
        <p:sp>
          <p:nvSpPr>
            <p:cNvPr id="330" name="Google Shape;330;p27"/>
            <p:cNvSpPr txBox="1"/>
            <p:nvPr/>
          </p:nvSpPr>
          <p:spPr>
            <a:xfrm>
              <a:off x="4210967" y="1813000"/>
              <a:ext cx="3770100" cy="3555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5400">
                  <a:solidFill>
                    <a:schemeClr val="lt1"/>
                  </a:solidFill>
                  <a:latin typeface="Century Gothic"/>
                  <a:ea typeface="Century Gothic"/>
                  <a:cs typeface="Century Gothic"/>
                  <a:sym typeface="Century Gothic"/>
                </a:rPr>
                <a:t>THANK</a:t>
              </a:r>
              <a:r>
                <a:rPr b="1" lang="en" sz="5400">
                  <a:solidFill>
                    <a:schemeClr val="lt1"/>
                  </a:solidFill>
                  <a:latin typeface="Century Gothic"/>
                  <a:ea typeface="Century Gothic"/>
                  <a:cs typeface="Century Gothic"/>
                  <a:sym typeface="Century Gothic"/>
                </a:rPr>
                <a:t> YOU</a:t>
              </a:r>
              <a:endParaRPr sz="5400">
                <a:solidFill>
                  <a:schemeClr val="lt1"/>
                </a:solidFill>
                <a:latin typeface="Century Gothic"/>
                <a:ea typeface="Century Gothic"/>
                <a:cs typeface="Century Gothic"/>
                <a:sym typeface="Century Gothic"/>
              </a:endParaRPr>
            </a:p>
          </p:txBody>
        </p:sp>
        <p:sp>
          <p:nvSpPr>
            <p:cNvPr id="331" name="Google Shape;331;p27"/>
            <p:cNvSpPr txBox="1"/>
            <p:nvPr/>
          </p:nvSpPr>
          <p:spPr>
            <a:xfrm>
              <a:off x="4210967" y="5123070"/>
              <a:ext cx="3770100" cy="428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200">
                  <a:solidFill>
                    <a:schemeClr val="lt1"/>
                  </a:solidFill>
                  <a:latin typeface="Quattrocento Sans"/>
                  <a:ea typeface="Quattrocento Sans"/>
                  <a:cs typeface="Quattrocento Sans"/>
                  <a:sym typeface="Quattrocento Sans"/>
                </a:rPr>
                <a:t>. </a:t>
              </a:r>
              <a:endParaRPr sz="1100"/>
            </a:p>
          </p:txBody>
        </p:sp>
      </p:grpSp>
      <p:sp>
        <p:nvSpPr>
          <p:cNvPr id="332" name="Google Shape;332;p27"/>
          <p:cNvSpPr/>
          <p:nvPr/>
        </p:nvSpPr>
        <p:spPr>
          <a:xfrm>
            <a:off x="65" y="0"/>
            <a:ext cx="152400" cy="5143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333" name="Google Shape;333;p27"/>
          <p:cNvSpPr/>
          <p:nvPr/>
        </p:nvSpPr>
        <p:spPr>
          <a:xfrm>
            <a:off x="8991553" y="0"/>
            <a:ext cx="152400" cy="51435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4"/>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95" name="Google Shape;95;p14"/>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96" name="Google Shape;96;p14"/>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97" name="Google Shape;97;p14"/>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98" name="Google Shape;98;p14"/>
          <p:cNvSpPr/>
          <p:nvPr/>
        </p:nvSpPr>
        <p:spPr>
          <a:xfrm>
            <a:off x="3276600" y="1143000"/>
            <a:ext cx="2590800" cy="2590800"/>
          </a:xfrm>
          <a:prstGeom prst="ellipse">
            <a:avLst/>
          </a:prstGeom>
          <a:noFill/>
          <a:ln cap="flat" cmpd="sng" w="12700">
            <a:solidFill>
              <a:srgbClr val="9BC41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99" name="Google Shape;99;p14"/>
          <p:cNvSpPr txBox="1"/>
          <p:nvPr/>
        </p:nvSpPr>
        <p:spPr>
          <a:xfrm>
            <a:off x="3457575" y="2069068"/>
            <a:ext cx="22287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400">
                <a:solidFill>
                  <a:srgbClr val="262626"/>
                </a:solidFill>
                <a:latin typeface="Century Gothic"/>
                <a:ea typeface="Century Gothic"/>
                <a:cs typeface="Century Gothic"/>
                <a:sym typeface="Century Gothic"/>
              </a:rPr>
              <a:t> Motivation</a:t>
            </a:r>
            <a:endParaRPr b="1" sz="2400">
              <a:solidFill>
                <a:srgbClr val="262626"/>
              </a:solidFill>
              <a:latin typeface="Century Gothic"/>
              <a:ea typeface="Century Gothic"/>
              <a:cs typeface="Century Gothic"/>
              <a:sym typeface="Century Gothic"/>
            </a:endParaRPr>
          </a:p>
        </p:txBody>
      </p:sp>
      <p:grpSp>
        <p:nvGrpSpPr>
          <p:cNvPr id="100" name="Google Shape;100;p14"/>
          <p:cNvGrpSpPr/>
          <p:nvPr/>
        </p:nvGrpSpPr>
        <p:grpSpPr>
          <a:xfrm>
            <a:off x="3667737" y="508337"/>
            <a:ext cx="1808433" cy="553950"/>
            <a:chOff x="5315856" y="855583"/>
            <a:chExt cx="2411244" cy="738600"/>
          </a:xfrm>
        </p:grpSpPr>
        <p:sp>
          <p:nvSpPr>
            <p:cNvPr id="101" name="Google Shape;101;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1</a:t>
              </a:r>
              <a:endParaRPr sz="3600">
                <a:solidFill>
                  <a:srgbClr val="262626"/>
                </a:solidFill>
                <a:latin typeface="Century Gothic"/>
                <a:ea typeface="Century Gothic"/>
                <a:cs typeface="Century Gothic"/>
                <a:sym typeface="Century Gothic"/>
              </a:endParaRPr>
            </a:p>
          </p:txBody>
        </p:sp>
        <p:sp>
          <p:nvSpPr>
            <p:cNvPr id="102" name="Google Shape;102;p14"/>
            <p:cNvSpPr txBox="1"/>
            <p:nvPr/>
          </p:nvSpPr>
          <p:spPr>
            <a:xfrm>
              <a:off x="6096000" y="978693"/>
              <a:ext cx="1631100" cy="49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Century Gothic"/>
                  <a:ea typeface="Century Gothic"/>
                  <a:cs typeface="Century Gothic"/>
                  <a:sym typeface="Century Gothic"/>
                </a:rPr>
                <a:t>Agriculture</a:t>
              </a:r>
              <a:endParaRPr sz="1100"/>
            </a:p>
          </p:txBody>
        </p:sp>
      </p:grpSp>
      <p:grpSp>
        <p:nvGrpSpPr>
          <p:cNvPr id="103" name="Google Shape;103;p14"/>
          <p:cNvGrpSpPr/>
          <p:nvPr/>
        </p:nvGrpSpPr>
        <p:grpSpPr>
          <a:xfrm>
            <a:off x="3667737" y="3814465"/>
            <a:ext cx="1928814" cy="553950"/>
            <a:chOff x="5315856" y="855583"/>
            <a:chExt cx="2571751" cy="738600"/>
          </a:xfrm>
        </p:grpSpPr>
        <p:sp>
          <p:nvSpPr>
            <p:cNvPr id="104" name="Google Shape;104;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4</a:t>
              </a:r>
              <a:endParaRPr sz="3600">
                <a:solidFill>
                  <a:srgbClr val="262626"/>
                </a:solidFill>
                <a:latin typeface="Century Gothic"/>
                <a:ea typeface="Century Gothic"/>
                <a:cs typeface="Century Gothic"/>
                <a:sym typeface="Century Gothic"/>
              </a:endParaRPr>
            </a:p>
          </p:txBody>
        </p:sp>
        <p:sp>
          <p:nvSpPr>
            <p:cNvPr id="105" name="Google Shape;105;p14"/>
            <p:cNvSpPr txBox="1"/>
            <p:nvPr/>
          </p:nvSpPr>
          <p:spPr>
            <a:xfrm>
              <a:off x="6096007" y="978697"/>
              <a:ext cx="1791600" cy="49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Century Gothic"/>
                  <a:ea typeface="Century Gothic"/>
                  <a:cs typeface="Century Gothic"/>
                  <a:sym typeface="Century Gothic"/>
                </a:rPr>
                <a:t>Thermal imaging</a:t>
              </a:r>
              <a:endParaRPr sz="1100"/>
            </a:p>
          </p:txBody>
        </p:sp>
      </p:grpSp>
      <p:grpSp>
        <p:nvGrpSpPr>
          <p:cNvPr id="106" name="Google Shape;106;p14"/>
          <p:cNvGrpSpPr/>
          <p:nvPr/>
        </p:nvGrpSpPr>
        <p:grpSpPr>
          <a:xfrm>
            <a:off x="5867400" y="1373116"/>
            <a:ext cx="1808433" cy="553950"/>
            <a:chOff x="5315856" y="855583"/>
            <a:chExt cx="2411244" cy="738600"/>
          </a:xfrm>
        </p:grpSpPr>
        <p:sp>
          <p:nvSpPr>
            <p:cNvPr id="107" name="Google Shape;107;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2</a:t>
              </a:r>
              <a:endParaRPr sz="3600">
                <a:solidFill>
                  <a:srgbClr val="262626"/>
                </a:solidFill>
                <a:latin typeface="Century Gothic"/>
                <a:ea typeface="Century Gothic"/>
                <a:cs typeface="Century Gothic"/>
                <a:sym typeface="Century Gothic"/>
              </a:endParaRPr>
            </a:p>
          </p:txBody>
        </p:sp>
        <p:sp>
          <p:nvSpPr>
            <p:cNvPr id="108" name="Google Shape;108;p14"/>
            <p:cNvSpPr txBox="1"/>
            <p:nvPr/>
          </p:nvSpPr>
          <p:spPr>
            <a:xfrm>
              <a:off x="6096000" y="978693"/>
              <a:ext cx="1631100" cy="49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Century Gothic"/>
                  <a:ea typeface="Century Gothic"/>
                  <a:cs typeface="Century Gothic"/>
                  <a:sym typeface="Century Gothic"/>
                </a:rPr>
                <a:t>Global Warming</a:t>
              </a:r>
              <a:endParaRPr sz="1100"/>
            </a:p>
          </p:txBody>
        </p:sp>
      </p:grpSp>
      <p:grpSp>
        <p:nvGrpSpPr>
          <p:cNvPr id="109" name="Google Shape;109;p14"/>
          <p:cNvGrpSpPr/>
          <p:nvPr/>
        </p:nvGrpSpPr>
        <p:grpSpPr>
          <a:xfrm>
            <a:off x="5867400" y="2949686"/>
            <a:ext cx="1808433" cy="553950"/>
            <a:chOff x="5315856" y="855583"/>
            <a:chExt cx="2411244" cy="738600"/>
          </a:xfrm>
        </p:grpSpPr>
        <p:sp>
          <p:nvSpPr>
            <p:cNvPr id="110" name="Google Shape;110;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3</a:t>
              </a:r>
              <a:endParaRPr sz="3600">
                <a:solidFill>
                  <a:srgbClr val="262626"/>
                </a:solidFill>
                <a:latin typeface="Century Gothic"/>
                <a:ea typeface="Century Gothic"/>
                <a:cs typeface="Century Gothic"/>
                <a:sym typeface="Century Gothic"/>
              </a:endParaRPr>
            </a:p>
          </p:txBody>
        </p:sp>
        <p:sp>
          <p:nvSpPr>
            <p:cNvPr id="111" name="Google Shape;111;p14"/>
            <p:cNvSpPr txBox="1"/>
            <p:nvPr/>
          </p:nvSpPr>
          <p:spPr>
            <a:xfrm>
              <a:off x="6096000" y="978693"/>
              <a:ext cx="1631100" cy="4923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latin typeface="Century Gothic"/>
                  <a:ea typeface="Century Gothic"/>
                  <a:cs typeface="Century Gothic"/>
                  <a:sym typeface="Century Gothic"/>
                </a:rPr>
                <a:t>Water Scarcity</a:t>
              </a:r>
              <a:endParaRPr sz="1200">
                <a:latin typeface="Century Gothic"/>
                <a:ea typeface="Century Gothic"/>
                <a:cs typeface="Century Gothic"/>
                <a:sym typeface="Century Gothic"/>
              </a:endParaRPr>
            </a:p>
          </p:txBody>
        </p:sp>
      </p:grpSp>
      <p:grpSp>
        <p:nvGrpSpPr>
          <p:cNvPr id="112" name="Google Shape;112;p14"/>
          <p:cNvGrpSpPr/>
          <p:nvPr/>
        </p:nvGrpSpPr>
        <p:grpSpPr>
          <a:xfrm flipH="1">
            <a:off x="1468167" y="1373116"/>
            <a:ext cx="1808433" cy="553950"/>
            <a:chOff x="5315856" y="855583"/>
            <a:chExt cx="2411244" cy="738600"/>
          </a:xfrm>
        </p:grpSpPr>
        <p:sp>
          <p:nvSpPr>
            <p:cNvPr id="113" name="Google Shape;113;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6</a:t>
              </a:r>
              <a:endParaRPr sz="3600">
                <a:solidFill>
                  <a:srgbClr val="262626"/>
                </a:solidFill>
                <a:latin typeface="Century Gothic"/>
                <a:ea typeface="Century Gothic"/>
                <a:cs typeface="Century Gothic"/>
                <a:sym typeface="Century Gothic"/>
              </a:endParaRPr>
            </a:p>
          </p:txBody>
        </p:sp>
        <p:sp>
          <p:nvSpPr>
            <p:cNvPr id="114" name="Google Shape;114;p14"/>
            <p:cNvSpPr txBox="1"/>
            <p:nvPr/>
          </p:nvSpPr>
          <p:spPr>
            <a:xfrm>
              <a:off x="6096000" y="978693"/>
              <a:ext cx="1631100" cy="4923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1200">
                  <a:latin typeface="Century Gothic"/>
                  <a:ea typeface="Century Gothic"/>
                  <a:cs typeface="Century Gothic"/>
                  <a:sym typeface="Century Gothic"/>
                </a:rPr>
                <a:t>Deep learning Deep Learning </a:t>
              </a:r>
              <a:endParaRPr sz="1200">
                <a:latin typeface="Century Gothic"/>
                <a:ea typeface="Century Gothic"/>
                <a:cs typeface="Century Gothic"/>
                <a:sym typeface="Century Gothic"/>
              </a:endParaRPr>
            </a:p>
          </p:txBody>
        </p:sp>
      </p:grpSp>
      <p:grpSp>
        <p:nvGrpSpPr>
          <p:cNvPr id="115" name="Google Shape;115;p14"/>
          <p:cNvGrpSpPr/>
          <p:nvPr/>
        </p:nvGrpSpPr>
        <p:grpSpPr>
          <a:xfrm flipH="1">
            <a:off x="1468167" y="2949686"/>
            <a:ext cx="1808433" cy="553950"/>
            <a:chOff x="5315856" y="855583"/>
            <a:chExt cx="2411244" cy="738600"/>
          </a:xfrm>
        </p:grpSpPr>
        <p:sp>
          <p:nvSpPr>
            <p:cNvPr id="116" name="Google Shape;116;p14"/>
            <p:cNvSpPr txBox="1"/>
            <p:nvPr/>
          </p:nvSpPr>
          <p:spPr>
            <a:xfrm>
              <a:off x="5315856" y="855583"/>
              <a:ext cx="780000" cy="73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3600">
                  <a:solidFill>
                    <a:srgbClr val="9BC41D"/>
                  </a:solidFill>
                  <a:latin typeface="Century Gothic"/>
                  <a:ea typeface="Century Gothic"/>
                  <a:cs typeface="Century Gothic"/>
                  <a:sym typeface="Century Gothic"/>
                </a:rPr>
                <a:t>5</a:t>
              </a:r>
              <a:endParaRPr sz="3600">
                <a:solidFill>
                  <a:srgbClr val="262626"/>
                </a:solidFill>
                <a:latin typeface="Century Gothic"/>
                <a:ea typeface="Century Gothic"/>
                <a:cs typeface="Century Gothic"/>
                <a:sym typeface="Century Gothic"/>
              </a:endParaRPr>
            </a:p>
          </p:txBody>
        </p:sp>
        <p:sp>
          <p:nvSpPr>
            <p:cNvPr id="117" name="Google Shape;117;p14"/>
            <p:cNvSpPr txBox="1"/>
            <p:nvPr/>
          </p:nvSpPr>
          <p:spPr>
            <a:xfrm>
              <a:off x="6096000" y="978693"/>
              <a:ext cx="1631100" cy="4923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1200">
                  <a:solidFill>
                    <a:srgbClr val="262626"/>
                  </a:solidFill>
                  <a:latin typeface="Century Gothic"/>
                  <a:ea typeface="Century Gothic"/>
                  <a:cs typeface="Century Gothic"/>
                  <a:sym typeface="Century Gothic"/>
                </a:rPr>
                <a:t>Multimodal analysis</a:t>
              </a:r>
              <a:endParaRPr sz="1100"/>
            </a:p>
          </p:txBody>
        </p:sp>
      </p:grpSp>
      <p:sp>
        <p:nvSpPr>
          <p:cNvPr id="118" name="Google Shape;118;p14"/>
          <p:cNvSpPr/>
          <p:nvPr/>
        </p:nvSpPr>
        <p:spPr>
          <a:xfrm>
            <a:off x="4400550" y="984050"/>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19" name="Google Shape;119;p14"/>
          <p:cNvSpPr/>
          <p:nvPr/>
        </p:nvSpPr>
        <p:spPr>
          <a:xfrm>
            <a:off x="4400550" y="3544204"/>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20" name="Google Shape;120;p14"/>
          <p:cNvSpPr/>
          <p:nvPr/>
        </p:nvSpPr>
        <p:spPr>
          <a:xfrm>
            <a:off x="5524433" y="1628863"/>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21" name="Google Shape;121;p14"/>
          <p:cNvSpPr/>
          <p:nvPr/>
        </p:nvSpPr>
        <p:spPr>
          <a:xfrm>
            <a:off x="5524433" y="2905037"/>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22" name="Google Shape;122;p14"/>
          <p:cNvSpPr/>
          <p:nvPr/>
        </p:nvSpPr>
        <p:spPr>
          <a:xfrm>
            <a:off x="3276667" y="1628863"/>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23" name="Google Shape;123;p14"/>
          <p:cNvSpPr/>
          <p:nvPr/>
        </p:nvSpPr>
        <p:spPr>
          <a:xfrm>
            <a:off x="3276667" y="2905037"/>
            <a:ext cx="342900" cy="342900"/>
          </a:xfrm>
          <a:prstGeom prst="ellipse">
            <a:avLst/>
          </a:prstGeom>
          <a:solidFill>
            <a:srgbClr val="9BC41D"/>
          </a:solidFill>
          <a:ln cap="flat" cmpd="sng" w="38100">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5"/>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29" name="Google Shape;129;p15"/>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0" name="Google Shape;130;p15"/>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31" name="Google Shape;131;p15"/>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2" name="Google Shape;132;p15"/>
          <p:cNvSpPr txBox="1"/>
          <p:nvPr/>
        </p:nvSpPr>
        <p:spPr>
          <a:xfrm>
            <a:off x="537210" y="3912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Thermal Images</a:t>
            </a:r>
            <a:endParaRPr sz="1100"/>
          </a:p>
        </p:txBody>
      </p:sp>
      <p:sp>
        <p:nvSpPr>
          <p:cNvPr id="133" name="Google Shape;133;p15"/>
          <p:cNvSpPr/>
          <p:nvPr/>
        </p:nvSpPr>
        <p:spPr>
          <a:xfrm>
            <a:off x="3602914" y="1087842"/>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4" name="Google Shape;134;p15"/>
          <p:cNvSpPr/>
          <p:nvPr/>
        </p:nvSpPr>
        <p:spPr>
          <a:xfrm>
            <a:off x="3614447" y="3834376"/>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5" name="Google Shape;135;p15"/>
          <p:cNvSpPr/>
          <p:nvPr/>
        </p:nvSpPr>
        <p:spPr>
          <a:xfrm>
            <a:off x="4864300" y="3857441"/>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6" name="Google Shape;136;p15"/>
          <p:cNvSpPr/>
          <p:nvPr/>
        </p:nvSpPr>
        <p:spPr>
          <a:xfrm>
            <a:off x="5819501" y="2548115"/>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7" name="Google Shape;137;p15"/>
          <p:cNvSpPr/>
          <p:nvPr/>
        </p:nvSpPr>
        <p:spPr>
          <a:xfrm>
            <a:off x="2774569" y="2513518"/>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38" name="Google Shape;138;p15"/>
          <p:cNvSpPr txBox="1"/>
          <p:nvPr/>
        </p:nvSpPr>
        <p:spPr>
          <a:xfrm>
            <a:off x="5746173" y="1322102"/>
            <a:ext cx="3218100" cy="554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Quattrocento Sans"/>
                <a:ea typeface="Quattrocento Sans"/>
                <a:cs typeface="Quattrocento Sans"/>
                <a:sym typeface="Quattrocento Sans"/>
              </a:rPr>
              <a:t>Heat Sensor</a:t>
            </a:r>
            <a:endParaRPr sz="1100"/>
          </a:p>
        </p:txBody>
      </p:sp>
      <p:sp>
        <p:nvSpPr>
          <p:cNvPr id="139" name="Google Shape;139;p15"/>
          <p:cNvSpPr txBox="1"/>
          <p:nvPr/>
        </p:nvSpPr>
        <p:spPr>
          <a:xfrm>
            <a:off x="5634685" y="3692481"/>
            <a:ext cx="3218100" cy="554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Quattrocento Sans"/>
                <a:ea typeface="Quattrocento Sans"/>
                <a:cs typeface="Quattrocento Sans"/>
                <a:sym typeface="Quattrocento Sans"/>
              </a:rPr>
              <a:t>See the unseen</a:t>
            </a:r>
            <a:endParaRPr sz="1100"/>
          </a:p>
        </p:txBody>
      </p:sp>
      <p:sp>
        <p:nvSpPr>
          <p:cNvPr id="140" name="Google Shape;140;p15"/>
          <p:cNvSpPr txBox="1"/>
          <p:nvPr/>
        </p:nvSpPr>
        <p:spPr>
          <a:xfrm>
            <a:off x="255769" y="1322102"/>
            <a:ext cx="3218100" cy="5541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1200">
                <a:solidFill>
                  <a:srgbClr val="262626"/>
                </a:solidFill>
                <a:latin typeface="Quattrocento Sans"/>
                <a:ea typeface="Quattrocento Sans"/>
                <a:cs typeface="Quattrocento Sans"/>
                <a:sym typeface="Quattrocento Sans"/>
              </a:rPr>
              <a:t>Wide Applications</a:t>
            </a:r>
            <a:endParaRPr sz="1100"/>
          </a:p>
        </p:txBody>
      </p:sp>
      <p:sp>
        <p:nvSpPr>
          <p:cNvPr id="141" name="Google Shape;141;p15"/>
          <p:cNvSpPr txBox="1"/>
          <p:nvPr/>
        </p:nvSpPr>
        <p:spPr>
          <a:xfrm>
            <a:off x="214856" y="3701774"/>
            <a:ext cx="3218100" cy="5541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1200">
                <a:solidFill>
                  <a:srgbClr val="262626"/>
                </a:solidFill>
                <a:latin typeface="Quattrocento Sans"/>
                <a:ea typeface="Quattrocento Sans"/>
                <a:cs typeface="Quattrocento Sans"/>
                <a:sym typeface="Quattrocento Sans"/>
              </a:rPr>
              <a:t>Cold and hot region</a:t>
            </a:r>
            <a:endParaRPr sz="1100"/>
          </a:p>
        </p:txBody>
      </p:sp>
      <p:sp>
        <p:nvSpPr>
          <p:cNvPr id="142" name="Google Shape;142;p15"/>
          <p:cNvSpPr txBox="1"/>
          <p:nvPr/>
        </p:nvSpPr>
        <p:spPr>
          <a:xfrm>
            <a:off x="6553200" y="2488500"/>
            <a:ext cx="2460600" cy="7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262626"/>
                </a:solidFill>
                <a:latin typeface="Quattrocento Sans"/>
                <a:ea typeface="Quattrocento Sans"/>
                <a:cs typeface="Quattrocento Sans"/>
                <a:sym typeface="Quattrocento Sans"/>
              </a:rPr>
              <a:t>Infrared radiation of object</a:t>
            </a:r>
            <a:endParaRPr sz="1100"/>
          </a:p>
        </p:txBody>
      </p:sp>
      <p:sp>
        <p:nvSpPr>
          <p:cNvPr id="143" name="Google Shape;143;p15"/>
          <p:cNvSpPr txBox="1"/>
          <p:nvPr/>
        </p:nvSpPr>
        <p:spPr>
          <a:xfrm>
            <a:off x="47625" y="2488425"/>
            <a:ext cx="2619300" cy="7386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 sz="1200">
                <a:solidFill>
                  <a:srgbClr val="262626"/>
                </a:solidFill>
                <a:latin typeface="Quattrocento Sans"/>
                <a:ea typeface="Quattrocento Sans"/>
                <a:cs typeface="Quattrocento Sans"/>
                <a:sym typeface="Quattrocento Sans"/>
              </a:rPr>
              <a:t>Temperature Readings</a:t>
            </a:r>
            <a:endParaRPr sz="1100"/>
          </a:p>
        </p:txBody>
      </p:sp>
      <p:grpSp>
        <p:nvGrpSpPr>
          <p:cNvPr id="144" name="Google Shape;144;p15"/>
          <p:cNvGrpSpPr/>
          <p:nvPr/>
        </p:nvGrpSpPr>
        <p:grpSpPr>
          <a:xfrm>
            <a:off x="4356419" y="2643743"/>
            <a:ext cx="430461" cy="428110"/>
            <a:chOff x="5465763" y="3090863"/>
            <a:chExt cx="287338" cy="285750"/>
          </a:xfrm>
        </p:grpSpPr>
        <p:sp>
          <p:nvSpPr>
            <p:cNvPr id="145" name="Google Shape;145;p15"/>
            <p:cNvSpPr/>
            <p:nvPr/>
          </p:nvSpPr>
          <p:spPr>
            <a:xfrm>
              <a:off x="5465763" y="3090863"/>
              <a:ext cx="201613" cy="257174"/>
            </a:xfrm>
            <a:custGeom>
              <a:rect b="b" l="l" r="r" t="t"/>
              <a:pathLst>
                <a:path extrusionOk="0" h="651" w="506">
                  <a:moveTo>
                    <a:pt x="350" y="12"/>
                  </a:moveTo>
                  <a:lnTo>
                    <a:pt x="495" y="157"/>
                  </a:lnTo>
                  <a:lnTo>
                    <a:pt x="350" y="157"/>
                  </a:lnTo>
                  <a:lnTo>
                    <a:pt x="350" y="12"/>
                  </a:lnTo>
                  <a:close/>
                  <a:moveTo>
                    <a:pt x="373" y="506"/>
                  </a:moveTo>
                  <a:lnTo>
                    <a:pt x="374" y="492"/>
                  </a:lnTo>
                  <a:lnTo>
                    <a:pt x="376" y="478"/>
                  </a:lnTo>
                  <a:lnTo>
                    <a:pt x="379" y="464"/>
                  </a:lnTo>
                  <a:lnTo>
                    <a:pt x="383" y="451"/>
                  </a:lnTo>
                  <a:lnTo>
                    <a:pt x="390" y="439"/>
                  </a:lnTo>
                  <a:lnTo>
                    <a:pt x="396" y="426"/>
                  </a:lnTo>
                  <a:lnTo>
                    <a:pt x="404" y="415"/>
                  </a:lnTo>
                  <a:lnTo>
                    <a:pt x="412" y="405"/>
                  </a:lnTo>
                  <a:lnTo>
                    <a:pt x="421" y="395"/>
                  </a:lnTo>
                  <a:lnTo>
                    <a:pt x="431" y="386"/>
                  </a:lnTo>
                  <a:lnTo>
                    <a:pt x="443" y="377"/>
                  </a:lnTo>
                  <a:lnTo>
                    <a:pt x="454" y="370"/>
                  </a:lnTo>
                  <a:lnTo>
                    <a:pt x="466" y="364"/>
                  </a:lnTo>
                  <a:lnTo>
                    <a:pt x="479" y="359"/>
                  </a:lnTo>
                  <a:lnTo>
                    <a:pt x="493" y="355"/>
                  </a:lnTo>
                  <a:lnTo>
                    <a:pt x="506" y="352"/>
                  </a:lnTo>
                  <a:lnTo>
                    <a:pt x="506" y="157"/>
                  </a:lnTo>
                  <a:lnTo>
                    <a:pt x="505" y="153"/>
                  </a:lnTo>
                  <a:lnTo>
                    <a:pt x="503" y="149"/>
                  </a:lnTo>
                  <a:lnTo>
                    <a:pt x="358" y="4"/>
                  </a:lnTo>
                  <a:lnTo>
                    <a:pt x="354" y="1"/>
                  </a:lnTo>
                  <a:lnTo>
                    <a:pt x="350" y="0"/>
                  </a:lnTo>
                  <a:lnTo>
                    <a:pt x="12" y="0"/>
                  </a:lnTo>
                  <a:lnTo>
                    <a:pt x="8" y="1"/>
                  </a:lnTo>
                  <a:lnTo>
                    <a:pt x="4" y="4"/>
                  </a:lnTo>
                  <a:lnTo>
                    <a:pt x="1" y="8"/>
                  </a:lnTo>
                  <a:lnTo>
                    <a:pt x="0" y="12"/>
                  </a:lnTo>
                  <a:lnTo>
                    <a:pt x="0" y="638"/>
                  </a:lnTo>
                  <a:lnTo>
                    <a:pt x="1" y="644"/>
                  </a:lnTo>
                  <a:lnTo>
                    <a:pt x="4" y="648"/>
                  </a:lnTo>
                  <a:lnTo>
                    <a:pt x="8" y="650"/>
                  </a:lnTo>
                  <a:lnTo>
                    <a:pt x="12" y="651"/>
                  </a:lnTo>
                  <a:lnTo>
                    <a:pt x="470" y="651"/>
                  </a:lnTo>
                  <a:lnTo>
                    <a:pt x="460" y="646"/>
                  </a:lnTo>
                  <a:lnTo>
                    <a:pt x="450" y="640"/>
                  </a:lnTo>
                  <a:lnTo>
                    <a:pt x="441" y="634"/>
                  </a:lnTo>
                  <a:lnTo>
                    <a:pt x="431" y="627"/>
                  </a:lnTo>
                  <a:lnTo>
                    <a:pt x="423" y="620"/>
                  </a:lnTo>
                  <a:lnTo>
                    <a:pt x="415" y="612"/>
                  </a:lnTo>
                  <a:lnTo>
                    <a:pt x="408" y="604"/>
                  </a:lnTo>
                  <a:lnTo>
                    <a:pt x="401" y="595"/>
                  </a:lnTo>
                  <a:lnTo>
                    <a:pt x="395" y="584"/>
                  </a:lnTo>
                  <a:lnTo>
                    <a:pt x="390" y="574"/>
                  </a:lnTo>
                  <a:lnTo>
                    <a:pt x="384" y="564"/>
                  </a:lnTo>
                  <a:lnTo>
                    <a:pt x="380" y="553"/>
                  </a:lnTo>
                  <a:lnTo>
                    <a:pt x="377" y="542"/>
                  </a:lnTo>
                  <a:lnTo>
                    <a:pt x="375" y="530"/>
                  </a:lnTo>
                  <a:lnTo>
                    <a:pt x="374" y="518"/>
                  </a:lnTo>
                  <a:lnTo>
                    <a:pt x="373" y="5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46" name="Google Shape;146;p15"/>
            <p:cNvSpPr/>
            <p:nvPr/>
          </p:nvSpPr>
          <p:spPr>
            <a:xfrm>
              <a:off x="5624513" y="3238500"/>
              <a:ext cx="128588" cy="138113"/>
            </a:xfrm>
            <a:custGeom>
              <a:rect b="b" l="l" r="r" t="t"/>
              <a:pathLst>
                <a:path extrusionOk="0" h="350" w="325">
                  <a:moveTo>
                    <a:pt x="132" y="242"/>
                  </a:moveTo>
                  <a:lnTo>
                    <a:pt x="121" y="241"/>
                  </a:lnTo>
                  <a:lnTo>
                    <a:pt x="111" y="239"/>
                  </a:lnTo>
                  <a:lnTo>
                    <a:pt x="100" y="237"/>
                  </a:lnTo>
                  <a:lnTo>
                    <a:pt x="90" y="233"/>
                  </a:lnTo>
                  <a:lnTo>
                    <a:pt x="80" y="229"/>
                  </a:lnTo>
                  <a:lnTo>
                    <a:pt x="72" y="224"/>
                  </a:lnTo>
                  <a:lnTo>
                    <a:pt x="63" y="216"/>
                  </a:lnTo>
                  <a:lnTo>
                    <a:pt x="56" y="210"/>
                  </a:lnTo>
                  <a:lnTo>
                    <a:pt x="49" y="202"/>
                  </a:lnTo>
                  <a:lnTo>
                    <a:pt x="43" y="194"/>
                  </a:lnTo>
                  <a:lnTo>
                    <a:pt x="37" y="185"/>
                  </a:lnTo>
                  <a:lnTo>
                    <a:pt x="32" y="176"/>
                  </a:lnTo>
                  <a:lnTo>
                    <a:pt x="29" y="165"/>
                  </a:lnTo>
                  <a:lnTo>
                    <a:pt x="26" y="155"/>
                  </a:lnTo>
                  <a:lnTo>
                    <a:pt x="24" y="144"/>
                  </a:lnTo>
                  <a:lnTo>
                    <a:pt x="24" y="133"/>
                  </a:lnTo>
                  <a:lnTo>
                    <a:pt x="24" y="123"/>
                  </a:lnTo>
                  <a:lnTo>
                    <a:pt x="26" y="111"/>
                  </a:lnTo>
                  <a:lnTo>
                    <a:pt x="29" y="101"/>
                  </a:lnTo>
                  <a:lnTo>
                    <a:pt x="32" y="91"/>
                  </a:lnTo>
                  <a:lnTo>
                    <a:pt x="37" y="82"/>
                  </a:lnTo>
                  <a:lnTo>
                    <a:pt x="43" y="73"/>
                  </a:lnTo>
                  <a:lnTo>
                    <a:pt x="49" y="65"/>
                  </a:lnTo>
                  <a:lnTo>
                    <a:pt x="56" y="56"/>
                  </a:lnTo>
                  <a:lnTo>
                    <a:pt x="63" y="50"/>
                  </a:lnTo>
                  <a:lnTo>
                    <a:pt x="72" y="43"/>
                  </a:lnTo>
                  <a:lnTo>
                    <a:pt x="80" y="38"/>
                  </a:lnTo>
                  <a:lnTo>
                    <a:pt x="90" y="33"/>
                  </a:lnTo>
                  <a:lnTo>
                    <a:pt x="100" y="30"/>
                  </a:lnTo>
                  <a:lnTo>
                    <a:pt x="111" y="27"/>
                  </a:lnTo>
                  <a:lnTo>
                    <a:pt x="121" y="26"/>
                  </a:lnTo>
                  <a:lnTo>
                    <a:pt x="132" y="25"/>
                  </a:lnTo>
                  <a:lnTo>
                    <a:pt x="143" y="26"/>
                  </a:lnTo>
                  <a:lnTo>
                    <a:pt x="154" y="27"/>
                  </a:lnTo>
                  <a:lnTo>
                    <a:pt x="165" y="30"/>
                  </a:lnTo>
                  <a:lnTo>
                    <a:pt x="174" y="33"/>
                  </a:lnTo>
                  <a:lnTo>
                    <a:pt x="184" y="38"/>
                  </a:lnTo>
                  <a:lnTo>
                    <a:pt x="192" y="43"/>
                  </a:lnTo>
                  <a:lnTo>
                    <a:pt x="202" y="50"/>
                  </a:lnTo>
                  <a:lnTo>
                    <a:pt x="209" y="56"/>
                  </a:lnTo>
                  <a:lnTo>
                    <a:pt x="216" y="65"/>
                  </a:lnTo>
                  <a:lnTo>
                    <a:pt x="222" y="73"/>
                  </a:lnTo>
                  <a:lnTo>
                    <a:pt x="227" y="82"/>
                  </a:lnTo>
                  <a:lnTo>
                    <a:pt x="232" y="91"/>
                  </a:lnTo>
                  <a:lnTo>
                    <a:pt x="236" y="101"/>
                  </a:lnTo>
                  <a:lnTo>
                    <a:pt x="238" y="111"/>
                  </a:lnTo>
                  <a:lnTo>
                    <a:pt x="240" y="123"/>
                  </a:lnTo>
                  <a:lnTo>
                    <a:pt x="240" y="133"/>
                  </a:lnTo>
                  <a:lnTo>
                    <a:pt x="240" y="144"/>
                  </a:lnTo>
                  <a:lnTo>
                    <a:pt x="238" y="155"/>
                  </a:lnTo>
                  <a:lnTo>
                    <a:pt x="236" y="165"/>
                  </a:lnTo>
                  <a:lnTo>
                    <a:pt x="232" y="176"/>
                  </a:lnTo>
                  <a:lnTo>
                    <a:pt x="227" y="185"/>
                  </a:lnTo>
                  <a:lnTo>
                    <a:pt x="222" y="194"/>
                  </a:lnTo>
                  <a:lnTo>
                    <a:pt x="216" y="202"/>
                  </a:lnTo>
                  <a:lnTo>
                    <a:pt x="209" y="210"/>
                  </a:lnTo>
                  <a:lnTo>
                    <a:pt x="202" y="216"/>
                  </a:lnTo>
                  <a:lnTo>
                    <a:pt x="192" y="224"/>
                  </a:lnTo>
                  <a:lnTo>
                    <a:pt x="184" y="229"/>
                  </a:lnTo>
                  <a:lnTo>
                    <a:pt x="174" y="233"/>
                  </a:lnTo>
                  <a:lnTo>
                    <a:pt x="165" y="237"/>
                  </a:lnTo>
                  <a:lnTo>
                    <a:pt x="154" y="239"/>
                  </a:lnTo>
                  <a:lnTo>
                    <a:pt x="143" y="241"/>
                  </a:lnTo>
                  <a:lnTo>
                    <a:pt x="132" y="242"/>
                  </a:lnTo>
                  <a:close/>
                  <a:moveTo>
                    <a:pt x="322" y="330"/>
                  </a:moveTo>
                  <a:lnTo>
                    <a:pt x="239" y="247"/>
                  </a:lnTo>
                  <a:lnTo>
                    <a:pt x="222" y="231"/>
                  </a:lnTo>
                  <a:lnTo>
                    <a:pt x="231" y="222"/>
                  </a:lnTo>
                  <a:lnTo>
                    <a:pt x="240" y="210"/>
                  </a:lnTo>
                  <a:lnTo>
                    <a:pt x="248" y="199"/>
                  </a:lnTo>
                  <a:lnTo>
                    <a:pt x="254" y="187"/>
                  </a:lnTo>
                  <a:lnTo>
                    <a:pt x="258" y="175"/>
                  </a:lnTo>
                  <a:lnTo>
                    <a:pt x="262" y="161"/>
                  </a:lnTo>
                  <a:lnTo>
                    <a:pt x="264" y="147"/>
                  </a:lnTo>
                  <a:lnTo>
                    <a:pt x="265" y="133"/>
                  </a:lnTo>
                  <a:lnTo>
                    <a:pt x="264" y="120"/>
                  </a:lnTo>
                  <a:lnTo>
                    <a:pt x="262" y="106"/>
                  </a:lnTo>
                  <a:lnTo>
                    <a:pt x="259" y="94"/>
                  </a:lnTo>
                  <a:lnTo>
                    <a:pt x="255" y="82"/>
                  </a:lnTo>
                  <a:lnTo>
                    <a:pt x="249" y="71"/>
                  </a:lnTo>
                  <a:lnTo>
                    <a:pt x="242" y="59"/>
                  </a:lnTo>
                  <a:lnTo>
                    <a:pt x="234" y="49"/>
                  </a:lnTo>
                  <a:lnTo>
                    <a:pt x="226" y="40"/>
                  </a:lnTo>
                  <a:lnTo>
                    <a:pt x="217" y="31"/>
                  </a:lnTo>
                  <a:lnTo>
                    <a:pt x="207" y="24"/>
                  </a:lnTo>
                  <a:lnTo>
                    <a:pt x="196" y="17"/>
                  </a:lnTo>
                  <a:lnTo>
                    <a:pt x="184" y="12"/>
                  </a:lnTo>
                  <a:lnTo>
                    <a:pt x="172" y="6"/>
                  </a:lnTo>
                  <a:lnTo>
                    <a:pt x="159" y="3"/>
                  </a:lnTo>
                  <a:lnTo>
                    <a:pt x="146" y="1"/>
                  </a:lnTo>
                  <a:lnTo>
                    <a:pt x="132" y="0"/>
                  </a:lnTo>
                  <a:lnTo>
                    <a:pt x="119" y="1"/>
                  </a:lnTo>
                  <a:lnTo>
                    <a:pt x="106" y="3"/>
                  </a:lnTo>
                  <a:lnTo>
                    <a:pt x="93" y="6"/>
                  </a:lnTo>
                  <a:lnTo>
                    <a:pt x="80" y="12"/>
                  </a:lnTo>
                  <a:lnTo>
                    <a:pt x="69" y="17"/>
                  </a:lnTo>
                  <a:lnTo>
                    <a:pt x="58" y="24"/>
                  </a:lnTo>
                  <a:lnTo>
                    <a:pt x="48" y="31"/>
                  </a:lnTo>
                  <a:lnTo>
                    <a:pt x="38" y="40"/>
                  </a:lnTo>
                  <a:lnTo>
                    <a:pt x="30" y="49"/>
                  </a:lnTo>
                  <a:lnTo>
                    <a:pt x="22" y="59"/>
                  </a:lnTo>
                  <a:lnTo>
                    <a:pt x="16" y="71"/>
                  </a:lnTo>
                  <a:lnTo>
                    <a:pt x="10" y="82"/>
                  </a:lnTo>
                  <a:lnTo>
                    <a:pt x="6" y="94"/>
                  </a:lnTo>
                  <a:lnTo>
                    <a:pt x="3" y="106"/>
                  </a:lnTo>
                  <a:lnTo>
                    <a:pt x="1" y="120"/>
                  </a:lnTo>
                  <a:lnTo>
                    <a:pt x="0" y="133"/>
                  </a:lnTo>
                  <a:lnTo>
                    <a:pt x="1" y="147"/>
                  </a:lnTo>
                  <a:lnTo>
                    <a:pt x="3" y="160"/>
                  </a:lnTo>
                  <a:lnTo>
                    <a:pt x="6" y="173"/>
                  </a:lnTo>
                  <a:lnTo>
                    <a:pt x="10" y="185"/>
                  </a:lnTo>
                  <a:lnTo>
                    <a:pt x="16" y="196"/>
                  </a:lnTo>
                  <a:lnTo>
                    <a:pt x="22" y="207"/>
                  </a:lnTo>
                  <a:lnTo>
                    <a:pt x="30" y="217"/>
                  </a:lnTo>
                  <a:lnTo>
                    <a:pt x="38" y="227"/>
                  </a:lnTo>
                  <a:lnTo>
                    <a:pt x="48" y="236"/>
                  </a:lnTo>
                  <a:lnTo>
                    <a:pt x="58" y="243"/>
                  </a:lnTo>
                  <a:lnTo>
                    <a:pt x="69" y="250"/>
                  </a:lnTo>
                  <a:lnTo>
                    <a:pt x="80" y="255"/>
                  </a:lnTo>
                  <a:lnTo>
                    <a:pt x="93" y="259"/>
                  </a:lnTo>
                  <a:lnTo>
                    <a:pt x="106" y="263"/>
                  </a:lnTo>
                  <a:lnTo>
                    <a:pt x="119" y="265"/>
                  </a:lnTo>
                  <a:lnTo>
                    <a:pt x="132" y="265"/>
                  </a:lnTo>
                  <a:lnTo>
                    <a:pt x="141" y="265"/>
                  </a:lnTo>
                  <a:lnTo>
                    <a:pt x="152" y="264"/>
                  </a:lnTo>
                  <a:lnTo>
                    <a:pt x="161" y="262"/>
                  </a:lnTo>
                  <a:lnTo>
                    <a:pt x="170" y="260"/>
                  </a:lnTo>
                  <a:lnTo>
                    <a:pt x="178" y="257"/>
                  </a:lnTo>
                  <a:lnTo>
                    <a:pt x="187" y="254"/>
                  </a:lnTo>
                  <a:lnTo>
                    <a:pt x="196" y="250"/>
                  </a:lnTo>
                  <a:lnTo>
                    <a:pt x="203" y="245"/>
                  </a:lnTo>
                  <a:lnTo>
                    <a:pt x="220" y="263"/>
                  </a:lnTo>
                  <a:lnTo>
                    <a:pt x="305" y="346"/>
                  </a:lnTo>
                  <a:lnTo>
                    <a:pt x="309" y="349"/>
                  </a:lnTo>
                  <a:lnTo>
                    <a:pt x="313" y="350"/>
                  </a:lnTo>
                  <a:lnTo>
                    <a:pt x="318" y="349"/>
                  </a:lnTo>
                  <a:lnTo>
                    <a:pt x="322" y="346"/>
                  </a:lnTo>
                  <a:lnTo>
                    <a:pt x="324" y="343"/>
                  </a:lnTo>
                  <a:lnTo>
                    <a:pt x="325" y="339"/>
                  </a:lnTo>
                  <a:lnTo>
                    <a:pt x="324" y="334"/>
                  </a:lnTo>
                  <a:lnTo>
                    <a:pt x="322" y="33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pic>
        <p:nvPicPr>
          <p:cNvPr id="147" name="Google Shape;147;p15"/>
          <p:cNvPicPr preferRelativeResize="0"/>
          <p:nvPr/>
        </p:nvPicPr>
        <p:blipFill>
          <a:blip r:embed="rId3">
            <a:alphaModFix/>
          </a:blip>
          <a:stretch>
            <a:fillRect/>
          </a:stretch>
        </p:blipFill>
        <p:spPr>
          <a:xfrm>
            <a:off x="3341944" y="1517206"/>
            <a:ext cx="2460553" cy="2460553"/>
          </a:xfrm>
          <a:prstGeom prst="rect">
            <a:avLst/>
          </a:prstGeom>
          <a:noFill/>
          <a:ln>
            <a:noFill/>
          </a:ln>
        </p:spPr>
      </p:pic>
      <p:sp>
        <p:nvSpPr>
          <p:cNvPr id="148" name="Google Shape;148;p15"/>
          <p:cNvSpPr/>
          <p:nvPr/>
        </p:nvSpPr>
        <p:spPr>
          <a:xfrm>
            <a:off x="3276600" y="1470438"/>
            <a:ext cx="2590800" cy="2590800"/>
          </a:xfrm>
          <a:prstGeom prst="ellipse">
            <a:avLst/>
          </a:prstGeom>
          <a:noFill/>
          <a:ln cap="flat" cmpd="sng" w="12700">
            <a:solidFill>
              <a:srgbClr val="9BC41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49" name="Google Shape;149;p15"/>
          <p:cNvSpPr/>
          <p:nvPr/>
        </p:nvSpPr>
        <p:spPr>
          <a:xfrm>
            <a:off x="4954123" y="1087842"/>
            <a:ext cx="619200" cy="619200"/>
          </a:xfrm>
          <a:prstGeom prst="ellipse">
            <a:avLst/>
          </a:prstGeom>
          <a:solidFill>
            <a:srgbClr val="9BC41D"/>
          </a:solidFill>
          <a:ln>
            <a:noFill/>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50" name="Google Shape;150;p15"/>
          <p:cNvSpPr txBox="1"/>
          <p:nvPr/>
        </p:nvSpPr>
        <p:spPr>
          <a:xfrm>
            <a:off x="5073975" y="1087850"/>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1</a:t>
            </a:r>
            <a:endParaRPr sz="30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3000">
              <a:solidFill>
                <a:srgbClr val="FFFFFF"/>
              </a:solidFill>
              <a:latin typeface="Century Gothic"/>
              <a:ea typeface="Century Gothic"/>
              <a:cs typeface="Century Gothic"/>
              <a:sym typeface="Century Gothic"/>
            </a:endParaRPr>
          </a:p>
        </p:txBody>
      </p:sp>
      <p:sp>
        <p:nvSpPr>
          <p:cNvPr id="151" name="Google Shape;151;p15"/>
          <p:cNvSpPr txBox="1"/>
          <p:nvPr/>
        </p:nvSpPr>
        <p:spPr>
          <a:xfrm>
            <a:off x="5915025" y="2550150"/>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2</a:t>
            </a:r>
            <a:endParaRPr sz="3000">
              <a:solidFill>
                <a:srgbClr val="FFFFFF"/>
              </a:solidFill>
              <a:latin typeface="Century Gothic"/>
              <a:ea typeface="Century Gothic"/>
              <a:cs typeface="Century Gothic"/>
              <a:sym typeface="Century Gothic"/>
            </a:endParaRPr>
          </a:p>
        </p:txBody>
      </p:sp>
      <p:sp>
        <p:nvSpPr>
          <p:cNvPr id="152" name="Google Shape;152;p15"/>
          <p:cNvSpPr txBox="1"/>
          <p:nvPr/>
        </p:nvSpPr>
        <p:spPr>
          <a:xfrm>
            <a:off x="4984150" y="3857450"/>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3</a:t>
            </a:r>
            <a:endParaRPr sz="3000">
              <a:solidFill>
                <a:srgbClr val="FFFFFF"/>
              </a:solidFill>
              <a:latin typeface="Century Gothic"/>
              <a:ea typeface="Century Gothic"/>
              <a:cs typeface="Century Gothic"/>
              <a:sym typeface="Century Gothic"/>
            </a:endParaRPr>
          </a:p>
        </p:txBody>
      </p:sp>
      <p:sp>
        <p:nvSpPr>
          <p:cNvPr id="153" name="Google Shape;153;p15"/>
          <p:cNvSpPr txBox="1"/>
          <p:nvPr/>
        </p:nvSpPr>
        <p:spPr>
          <a:xfrm>
            <a:off x="3698975" y="3834375"/>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4</a:t>
            </a:r>
            <a:endParaRPr sz="3000">
              <a:solidFill>
                <a:srgbClr val="FFFFFF"/>
              </a:solidFill>
              <a:latin typeface="Century Gothic"/>
              <a:ea typeface="Century Gothic"/>
              <a:cs typeface="Century Gothic"/>
              <a:sym typeface="Century Gothic"/>
            </a:endParaRPr>
          </a:p>
        </p:txBody>
      </p:sp>
      <p:sp>
        <p:nvSpPr>
          <p:cNvPr id="154" name="Google Shape;154;p15"/>
          <p:cNvSpPr txBox="1"/>
          <p:nvPr/>
        </p:nvSpPr>
        <p:spPr>
          <a:xfrm>
            <a:off x="2873288" y="2508763"/>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5</a:t>
            </a:r>
            <a:endParaRPr sz="3000">
              <a:solidFill>
                <a:srgbClr val="FFFFFF"/>
              </a:solidFill>
              <a:latin typeface="Century Gothic"/>
              <a:ea typeface="Century Gothic"/>
              <a:cs typeface="Century Gothic"/>
              <a:sym typeface="Century Gothic"/>
            </a:endParaRPr>
          </a:p>
        </p:txBody>
      </p:sp>
      <p:sp>
        <p:nvSpPr>
          <p:cNvPr id="155" name="Google Shape;155;p15"/>
          <p:cNvSpPr txBox="1"/>
          <p:nvPr/>
        </p:nvSpPr>
        <p:spPr>
          <a:xfrm>
            <a:off x="3698963" y="1079075"/>
            <a:ext cx="3795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Century Gothic"/>
                <a:ea typeface="Century Gothic"/>
                <a:cs typeface="Century Gothic"/>
                <a:sym typeface="Century Gothic"/>
              </a:rPr>
              <a:t>6</a:t>
            </a:r>
            <a:endParaRPr sz="30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sz="3000">
              <a:solidFill>
                <a:srgbClr val="FFFFFF"/>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16"/>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61" name="Google Shape;161;p16"/>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62" name="Google Shape;162;p16"/>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63" name="Google Shape;163;p16"/>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64" name="Google Shape;164;p16"/>
          <p:cNvSpPr txBox="1"/>
          <p:nvPr/>
        </p:nvSpPr>
        <p:spPr>
          <a:xfrm>
            <a:off x="537210" y="4674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Types of Stress</a:t>
            </a:r>
            <a:endParaRPr sz="1100"/>
          </a:p>
        </p:txBody>
      </p:sp>
      <p:grpSp>
        <p:nvGrpSpPr>
          <p:cNvPr id="165" name="Google Shape;165;p16"/>
          <p:cNvGrpSpPr/>
          <p:nvPr/>
        </p:nvGrpSpPr>
        <p:grpSpPr>
          <a:xfrm>
            <a:off x="5053225" y="1255152"/>
            <a:ext cx="2037076" cy="2914973"/>
            <a:chOff x="4637198" y="1771650"/>
            <a:chExt cx="2716102" cy="3886631"/>
          </a:xfrm>
        </p:grpSpPr>
        <p:sp>
          <p:nvSpPr>
            <p:cNvPr id="166" name="Google Shape;166;p16"/>
            <p:cNvSpPr/>
            <p:nvPr/>
          </p:nvSpPr>
          <p:spPr>
            <a:xfrm>
              <a:off x="4838700" y="2009775"/>
              <a:ext cx="2514600" cy="1209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67" name="Google Shape;167;p16"/>
            <p:cNvSpPr/>
            <p:nvPr/>
          </p:nvSpPr>
          <p:spPr>
            <a:xfrm>
              <a:off x="5064307" y="1771650"/>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Quattrocento Sans"/>
                  <a:ea typeface="Quattrocento Sans"/>
                  <a:cs typeface="Quattrocento Sans"/>
                  <a:sym typeface="Quattrocento Sans"/>
                </a:rPr>
                <a:t>02</a:t>
              </a:r>
              <a:endParaRPr sz="1100"/>
            </a:p>
          </p:txBody>
        </p:sp>
        <p:sp>
          <p:nvSpPr>
            <p:cNvPr id="168" name="Google Shape;168;p16"/>
            <p:cNvSpPr/>
            <p:nvPr/>
          </p:nvSpPr>
          <p:spPr>
            <a:xfrm flipH="1">
              <a:off x="4953005" y="1771650"/>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69" name="Google Shape;169;p16"/>
            <p:cNvSpPr/>
            <p:nvPr/>
          </p:nvSpPr>
          <p:spPr>
            <a:xfrm>
              <a:off x="7127694" y="1771650"/>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70" name="Google Shape;170;p16"/>
            <p:cNvSpPr txBox="1"/>
            <p:nvPr/>
          </p:nvSpPr>
          <p:spPr>
            <a:xfrm>
              <a:off x="5064298" y="2437614"/>
              <a:ext cx="2063400" cy="554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400">
                  <a:solidFill>
                    <a:srgbClr val="262626"/>
                  </a:solidFill>
                  <a:latin typeface="Quattrocento Sans"/>
                  <a:ea typeface="Quattrocento Sans"/>
                  <a:cs typeface="Quattrocento Sans"/>
                  <a:sym typeface="Quattrocento Sans"/>
                </a:rPr>
                <a:t>Abiotic</a:t>
              </a:r>
              <a:endParaRPr b="1" sz="2400"/>
            </a:p>
          </p:txBody>
        </p:sp>
        <p:sp>
          <p:nvSpPr>
            <p:cNvPr id="171" name="Google Shape;171;p16"/>
            <p:cNvSpPr txBox="1"/>
            <p:nvPr/>
          </p:nvSpPr>
          <p:spPr>
            <a:xfrm>
              <a:off x="4637198" y="3442181"/>
              <a:ext cx="2715900" cy="2216100"/>
            </a:xfrm>
            <a:prstGeom prst="rect">
              <a:avLst/>
            </a:prstGeom>
            <a:noFill/>
            <a:ln>
              <a:noFill/>
            </a:ln>
          </p:spPr>
          <p:txBody>
            <a:bodyPr anchorCtr="0" anchor="t" bIns="0" lIns="0" spcFirstLastPara="1" rIns="0" wrap="square" tIns="0">
              <a:noAutofit/>
            </a:bodyPr>
            <a:lstStyle/>
            <a:p>
              <a:pPr indent="-304800" lvl="0" marL="457200" marR="0" rtl="0" algn="l">
                <a:spcBef>
                  <a:spcPts val="1000"/>
                </a:spcBef>
                <a:spcAft>
                  <a:spcPts val="0"/>
                </a:spcAft>
                <a:buClr>
                  <a:schemeClr val="dk1"/>
                </a:buClr>
                <a:buSzPts val="1200"/>
                <a:buFont typeface="Quattrocento Sans"/>
                <a:buChar char="●"/>
              </a:pPr>
              <a:r>
                <a:rPr lang="en" sz="1200">
                  <a:solidFill>
                    <a:schemeClr val="dk1"/>
                  </a:solidFill>
                  <a:latin typeface="Quattrocento Sans"/>
                  <a:ea typeface="Quattrocento Sans"/>
                  <a:cs typeface="Quattrocento Sans"/>
                  <a:sym typeface="Quattrocento Sans"/>
                </a:rPr>
                <a:t>Abiotic stress affects the plants cells in the form of water stress, temperature stress, wind stress and many more.</a:t>
              </a:r>
              <a:endParaRPr sz="1200">
                <a:solidFill>
                  <a:schemeClr val="dk1"/>
                </a:solidFill>
                <a:latin typeface="Quattrocento Sans"/>
                <a:ea typeface="Quattrocento Sans"/>
                <a:cs typeface="Quattrocento Sans"/>
                <a:sym typeface="Quattrocento Sans"/>
              </a:endParaRPr>
            </a:p>
            <a:p>
              <a:pPr indent="-304800" lvl="0" marL="457200" marR="0" rtl="0" algn="l">
                <a:spcBef>
                  <a:spcPts val="1000"/>
                </a:spcBef>
                <a:spcAft>
                  <a:spcPts val="0"/>
                </a:spcAft>
                <a:buClr>
                  <a:schemeClr val="dk1"/>
                </a:buClr>
                <a:buSzPts val="1200"/>
                <a:buFont typeface="Quattrocento Sans"/>
                <a:buChar char="●"/>
              </a:pPr>
              <a:r>
                <a:rPr lang="en" sz="1200">
                  <a:solidFill>
                    <a:schemeClr val="dk1"/>
                  </a:solidFill>
                  <a:latin typeface="Quattrocento Sans"/>
                  <a:ea typeface="Quattrocento Sans"/>
                  <a:cs typeface="Quattrocento Sans"/>
                  <a:sym typeface="Quattrocento Sans"/>
                </a:rPr>
                <a:t>May or May not cause disease</a:t>
              </a:r>
              <a:endParaRPr sz="1200">
                <a:solidFill>
                  <a:schemeClr val="dk1"/>
                </a:solidFill>
                <a:latin typeface="Quattrocento Sans"/>
                <a:ea typeface="Quattrocento Sans"/>
                <a:cs typeface="Quattrocento Sans"/>
                <a:sym typeface="Quattrocento Sans"/>
              </a:endParaRPr>
            </a:p>
          </p:txBody>
        </p:sp>
      </p:grpSp>
      <p:grpSp>
        <p:nvGrpSpPr>
          <p:cNvPr id="172" name="Google Shape;172;p16"/>
          <p:cNvGrpSpPr/>
          <p:nvPr/>
        </p:nvGrpSpPr>
        <p:grpSpPr>
          <a:xfrm>
            <a:off x="1747975" y="1255152"/>
            <a:ext cx="2105400" cy="2914973"/>
            <a:chOff x="621800" y="1771650"/>
            <a:chExt cx="2807200" cy="3886631"/>
          </a:xfrm>
        </p:grpSpPr>
        <p:sp>
          <p:nvSpPr>
            <p:cNvPr id="173" name="Google Shape;173;p16"/>
            <p:cNvSpPr/>
            <p:nvPr/>
          </p:nvSpPr>
          <p:spPr>
            <a:xfrm>
              <a:off x="914400" y="2009775"/>
              <a:ext cx="2514600" cy="1209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74" name="Google Shape;174;p16"/>
            <p:cNvSpPr/>
            <p:nvPr/>
          </p:nvSpPr>
          <p:spPr>
            <a:xfrm>
              <a:off x="1140007" y="1771650"/>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Quattrocento Sans"/>
                  <a:ea typeface="Quattrocento Sans"/>
                  <a:cs typeface="Quattrocento Sans"/>
                  <a:sym typeface="Quattrocento Sans"/>
                </a:rPr>
                <a:t>01</a:t>
              </a:r>
              <a:endParaRPr sz="1100"/>
            </a:p>
          </p:txBody>
        </p:sp>
        <p:sp>
          <p:nvSpPr>
            <p:cNvPr id="175" name="Google Shape;175;p16"/>
            <p:cNvSpPr/>
            <p:nvPr/>
          </p:nvSpPr>
          <p:spPr>
            <a:xfrm flipH="1">
              <a:off x="1028705" y="1771650"/>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76" name="Google Shape;176;p16"/>
            <p:cNvSpPr/>
            <p:nvPr/>
          </p:nvSpPr>
          <p:spPr>
            <a:xfrm>
              <a:off x="3203394" y="1771650"/>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77" name="Google Shape;177;p16"/>
            <p:cNvSpPr txBox="1"/>
            <p:nvPr/>
          </p:nvSpPr>
          <p:spPr>
            <a:xfrm>
              <a:off x="1140000" y="2437614"/>
              <a:ext cx="2063400" cy="554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2400">
                  <a:solidFill>
                    <a:srgbClr val="262626"/>
                  </a:solidFill>
                  <a:latin typeface="Quattrocento Sans"/>
                  <a:ea typeface="Quattrocento Sans"/>
                  <a:cs typeface="Quattrocento Sans"/>
                  <a:sym typeface="Quattrocento Sans"/>
                </a:rPr>
                <a:t>     Biotic</a:t>
              </a:r>
              <a:endParaRPr b="1" sz="2400"/>
            </a:p>
          </p:txBody>
        </p:sp>
        <p:sp>
          <p:nvSpPr>
            <p:cNvPr id="178" name="Google Shape;178;p16"/>
            <p:cNvSpPr txBox="1"/>
            <p:nvPr/>
          </p:nvSpPr>
          <p:spPr>
            <a:xfrm>
              <a:off x="621800" y="3442181"/>
              <a:ext cx="2807100" cy="2216100"/>
            </a:xfrm>
            <a:prstGeom prst="rect">
              <a:avLst/>
            </a:prstGeom>
            <a:noFill/>
            <a:ln>
              <a:noFill/>
            </a:ln>
          </p:spPr>
          <p:txBody>
            <a:bodyPr anchorCtr="0" anchor="t" bIns="0" lIns="0" spcFirstLastPara="1" rIns="0" wrap="square" tIns="0">
              <a:noAutofit/>
            </a:bodyPr>
            <a:lstStyle/>
            <a:p>
              <a:pPr indent="-304800" lvl="0" marL="457200" marR="0" rtl="0" algn="l">
                <a:spcBef>
                  <a:spcPts val="1000"/>
                </a:spcBef>
                <a:spcAft>
                  <a:spcPts val="0"/>
                </a:spcAft>
                <a:buClr>
                  <a:schemeClr val="dk1"/>
                </a:buClr>
                <a:buSzPts val="1200"/>
                <a:buFont typeface="Quattrocento Sans"/>
                <a:buChar char="●"/>
              </a:pPr>
              <a:r>
                <a:rPr lang="en" sz="1200">
                  <a:solidFill>
                    <a:schemeClr val="dk1"/>
                  </a:solidFill>
                  <a:latin typeface="Quattrocento Sans"/>
                  <a:ea typeface="Quattrocento Sans"/>
                  <a:cs typeface="Quattrocento Sans"/>
                  <a:sym typeface="Quattrocento Sans"/>
                </a:rPr>
                <a:t>Biotic stress are the ones which cause damage to plants via living organisms, including fungi, bacteria, insects and weeds.</a:t>
              </a:r>
              <a:endParaRPr sz="1200">
                <a:solidFill>
                  <a:schemeClr val="dk1"/>
                </a:solidFill>
                <a:latin typeface="Quattrocento Sans"/>
                <a:ea typeface="Quattrocento Sans"/>
                <a:cs typeface="Quattrocento Sans"/>
                <a:sym typeface="Quattrocento Sans"/>
              </a:endParaRPr>
            </a:p>
            <a:p>
              <a:pPr indent="-304800" lvl="0" marL="457200" marR="0" rtl="0" algn="l">
                <a:spcBef>
                  <a:spcPts val="1000"/>
                </a:spcBef>
                <a:spcAft>
                  <a:spcPts val="0"/>
                </a:spcAft>
                <a:buClr>
                  <a:schemeClr val="dk1"/>
                </a:buClr>
                <a:buSzPts val="1200"/>
                <a:buFont typeface="Quattrocento Sans"/>
                <a:buChar char="●"/>
              </a:pPr>
              <a:r>
                <a:rPr lang="en" sz="1200">
                  <a:solidFill>
                    <a:schemeClr val="dk1"/>
                  </a:solidFill>
                  <a:latin typeface="Quattrocento Sans"/>
                  <a:ea typeface="Quattrocento Sans"/>
                  <a:cs typeface="Quattrocento Sans"/>
                  <a:sym typeface="Quattrocento Sans"/>
                </a:rPr>
                <a:t>May cause disease</a:t>
              </a:r>
              <a:endParaRPr sz="1200">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17"/>
          <p:cNvPicPr preferRelativeResize="0"/>
          <p:nvPr/>
        </p:nvPicPr>
        <p:blipFill rotWithShape="1">
          <a:blip r:embed="rId3">
            <a:alphaModFix/>
          </a:blip>
          <a:srcRect b="0" l="0" r="22976" t="0"/>
          <a:stretch/>
        </p:blipFill>
        <p:spPr>
          <a:xfrm>
            <a:off x="1267014" y="732648"/>
            <a:ext cx="2169196" cy="2112272"/>
          </a:xfrm>
          <a:prstGeom prst="rect">
            <a:avLst/>
          </a:prstGeom>
          <a:noFill/>
          <a:ln>
            <a:noFill/>
          </a:ln>
        </p:spPr>
      </p:pic>
      <p:sp>
        <p:nvSpPr>
          <p:cNvPr id="184" name="Google Shape;184;p17"/>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85" name="Google Shape;185;p17"/>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86" name="Google Shape;186;p17"/>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87" name="Google Shape;187;p17"/>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88" name="Google Shape;188;p17"/>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Data Collection</a:t>
            </a:r>
            <a:endParaRPr sz="1100"/>
          </a:p>
        </p:txBody>
      </p:sp>
      <p:sp>
        <p:nvSpPr>
          <p:cNvPr id="189" name="Google Shape;189;p17"/>
          <p:cNvSpPr txBox="1"/>
          <p:nvPr/>
        </p:nvSpPr>
        <p:spPr>
          <a:xfrm>
            <a:off x="1700213" y="662276"/>
            <a:ext cx="57435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100"/>
          </a:p>
        </p:txBody>
      </p:sp>
      <p:grpSp>
        <p:nvGrpSpPr>
          <p:cNvPr id="190" name="Google Shape;190;p17"/>
          <p:cNvGrpSpPr/>
          <p:nvPr/>
        </p:nvGrpSpPr>
        <p:grpSpPr>
          <a:xfrm>
            <a:off x="1150617" y="2740143"/>
            <a:ext cx="2405775" cy="518097"/>
            <a:chOff x="1028705" y="1839460"/>
            <a:chExt cx="2285989" cy="492300"/>
          </a:xfrm>
        </p:grpSpPr>
        <p:sp>
          <p:nvSpPr>
            <p:cNvPr id="191" name="Google Shape;191;p17"/>
            <p:cNvSpPr/>
            <p:nvPr/>
          </p:nvSpPr>
          <p:spPr>
            <a:xfrm>
              <a:off x="1140007" y="1839460"/>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Quattrocento Sans"/>
                  <a:ea typeface="Quattrocento Sans"/>
                  <a:cs typeface="Quattrocento Sans"/>
                  <a:sym typeface="Quattrocento Sans"/>
                </a:rPr>
                <a:t>Controlled Environment</a:t>
              </a:r>
              <a:endParaRPr b="1"/>
            </a:p>
          </p:txBody>
        </p:sp>
        <p:sp>
          <p:nvSpPr>
            <p:cNvPr id="192" name="Google Shape;192;p17"/>
            <p:cNvSpPr/>
            <p:nvPr/>
          </p:nvSpPr>
          <p:spPr>
            <a:xfrm flipH="1">
              <a:off x="1028705"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193" name="Google Shape;193;p17"/>
            <p:cNvSpPr/>
            <p:nvPr/>
          </p:nvSpPr>
          <p:spPr>
            <a:xfrm>
              <a:off x="3203394"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194" name="Google Shape;194;p17"/>
          <p:cNvSpPr txBox="1"/>
          <p:nvPr/>
        </p:nvSpPr>
        <p:spPr>
          <a:xfrm>
            <a:off x="1126475" y="3379725"/>
            <a:ext cx="3795600" cy="620400"/>
          </a:xfrm>
          <a:prstGeom prst="rect">
            <a:avLst/>
          </a:prstGeom>
          <a:noFill/>
          <a:ln>
            <a:noFill/>
          </a:ln>
        </p:spPr>
        <p:txBody>
          <a:bodyPr anchorCtr="0" anchor="t" bIns="0" lIns="0" spcFirstLastPara="1" rIns="0" wrap="square" tIns="0">
            <a:noAutofit/>
          </a:bodyPr>
          <a:lstStyle/>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Days collected- </a:t>
            </a:r>
            <a:r>
              <a:rPr lang="en" sz="1200">
                <a:latin typeface="Quattrocento Sans"/>
                <a:ea typeface="Quattrocento Sans"/>
                <a:cs typeface="Quattrocento Sans"/>
                <a:sym typeface="Quattrocento Sans"/>
              </a:rPr>
              <a:t>20</a:t>
            </a:r>
            <a:endParaRPr sz="1200">
              <a:latin typeface="Quattrocento Sans"/>
              <a:ea typeface="Quattrocento Sans"/>
              <a:cs typeface="Quattrocento Sans"/>
              <a:sym typeface="Quattrocento Sans"/>
            </a:endParaRPr>
          </a:p>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1 Stressed tomato plant </a:t>
            </a:r>
            <a:endParaRPr sz="1200">
              <a:latin typeface="Quattrocento Sans"/>
              <a:ea typeface="Quattrocento Sans"/>
              <a:cs typeface="Quattrocento Sans"/>
              <a:sym typeface="Quattrocento Sans"/>
            </a:endParaRPr>
          </a:p>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1 non-Stressed tomato plant</a:t>
            </a:r>
            <a:endParaRPr sz="1200">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sz="1200"/>
          </a:p>
          <a:p>
            <a:pPr indent="0" lvl="0" marL="457200" marR="0" rtl="0" algn="l">
              <a:spcBef>
                <a:spcPts val="0"/>
              </a:spcBef>
              <a:spcAft>
                <a:spcPts val="0"/>
              </a:spcAft>
              <a:buNone/>
            </a:pPr>
            <a:r>
              <a:t/>
            </a:r>
            <a:endParaRPr sz="1200"/>
          </a:p>
          <a:p>
            <a:pPr indent="0" lvl="0" marL="457200" marR="0" rtl="0" algn="l">
              <a:spcBef>
                <a:spcPts val="0"/>
              </a:spcBef>
              <a:spcAft>
                <a:spcPts val="0"/>
              </a:spcAft>
              <a:buNone/>
            </a:pPr>
            <a:r>
              <a:t/>
            </a:r>
            <a:endParaRPr sz="1200"/>
          </a:p>
          <a:p>
            <a:pPr indent="0" lvl="0" marL="457200" marR="0" rtl="0" algn="l">
              <a:spcBef>
                <a:spcPts val="0"/>
              </a:spcBef>
              <a:spcAft>
                <a:spcPts val="0"/>
              </a:spcAft>
              <a:buNone/>
            </a:pPr>
            <a:r>
              <a:t/>
            </a:r>
            <a:endParaRPr sz="1200"/>
          </a:p>
        </p:txBody>
      </p:sp>
      <p:sp>
        <p:nvSpPr>
          <p:cNvPr id="195" name="Google Shape;195;p17"/>
          <p:cNvSpPr txBox="1"/>
          <p:nvPr/>
        </p:nvSpPr>
        <p:spPr>
          <a:xfrm>
            <a:off x="5212550" y="3353324"/>
            <a:ext cx="3795600" cy="711300"/>
          </a:xfrm>
          <a:prstGeom prst="rect">
            <a:avLst/>
          </a:prstGeom>
          <a:noFill/>
          <a:ln>
            <a:noFill/>
          </a:ln>
        </p:spPr>
        <p:txBody>
          <a:bodyPr anchorCtr="0" anchor="t" bIns="0" lIns="0" spcFirstLastPara="1" rIns="0" wrap="square" tIns="0">
            <a:noAutofit/>
          </a:bodyPr>
          <a:lstStyle/>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Days collected- </a:t>
            </a:r>
            <a:r>
              <a:rPr lang="en" sz="1200">
                <a:latin typeface="Quattrocento Sans"/>
                <a:ea typeface="Quattrocento Sans"/>
                <a:cs typeface="Quattrocento Sans"/>
                <a:sym typeface="Quattrocento Sans"/>
              </a:rPr>
              <a:t>45</a:t>
            </a:r>
            <a:endParaRPr sz="1200">
              <a:latin typeface="Quattrocento Sans"/>
              <a:ea typeface="Quattrocento Sans"/>
              <a:cs typeface="Quattrocento Sans"/>
              <a:sym typeface="Quattrocento Sans"/>
            </a:endParaRPr>
          </a:p>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1 Stressed tomato plant</a:t>
            </a:r>
            <a:endParaRPr sz="1200">
              <a:latin typeface="Quattrocento Sans"/>
              <a:ea typeface="Quattrocento Sans"/>
              <a:cs typeface="Quattrocento Sans"/>
              <a:sym typeface="Quattrocento Sans"/>
            </a:endParaRPr>
          </a:p>
          <a:p>
            <a:pPr indent="-304800" lvl="0" marL="457200" marR="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2 non-Stressed tomato plants</a:t>
            </a:r>
            <a:endParaRPr sz="1200">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sz="1200"/>
          </a:p>
        </p:txBody>
      </p:sp>
      <p:pic>
        <p:nvPicPr>
          <p:cNvPr id="196" name="Google Shape;196;p17"/>
          <p:cNvPicPr preferRelativeResize="0"/>
          <p:nvPr/>
        </p:nvPicPr>
        <p:blipFill rotWithShape="1">
          <a:blip r:embed="rId4">
            <a:alphaModFix/>
          </a:blip>
          <a:srcRect b="0" l="7857" r="20122" t="0"/>
          <a:stretch/>
        </p:blipFill>
        <p:spPr>
          <a:xfrm>
            <a:off x="5477150" y="750798"/>
            <a:ext cx="2169196" cy="2259177"/>
          </a:xfrm>
          <a:prstGeom prst="rect">
            <a:avLst/>
          </a:prstGeom>
          <a:noFill/>
          <a:ln>
            <a:noFill/>
          </a:ln>
        </p:spPr>
      </p:pic>
      <p:grpSp>
        <p:nvGrpSpPr>
          <p:cNvPr id="197" name="Google Shape;197;p17"/>
          <p:cNvGrpSpPr/>
          <p:nvPr/>
        </p:nvGrpSpPr>
        <p:grpSpPr>
          <a:xfrm>
            <a:off x="5364952" y="2727769"/>
            <a:ext cx="2405775" cy="518097"/>
            <a:chOff x="1028705" y="1876736"/>
            <a:chExt cx="2285989" cy="492300"/>
          </a:xfrm>
        </p:grpSpPr>
        <p:sp>
          <p:nvSpPr>
            <p:cNvPr id="198" name="Google Shape;198;p17"/>
            <p:cNvSpPr/>
            <p:nvPr/>
          </p:nvSpPr>
          <p:spPr>
            <a:xfrm>
              <a:off x="1140007" y="1876736"/>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Quattrocento Sans"/>
                  <a:ea typeface="Quattrocento Sans"/>
                  <a:cs typeface="Quattrocento Sans"/>
                  <a:sym typeface="Quattrocento Sans"/>
                </a:rPr>
                <a:t>Normal </a:t>
              </a:r>
              <a:r>
                <a:rPr b="1" lang="en">
                  <a:solidFill>
                    <a:schemeClr val="lt1"/>
                  </a:solidFill>
                  <a:latin typeface="Quattrocento Sans"/>
                  <a:ea typeface="Quattrocento Sans"/>
                  <a:cs typeface="Quattrocento Sans"/>
                  <a:sym typeface="Quattrocento Sans"/>
                </a:rPr>
                <a:t>Environment</a:t>
              </a:r>
              <a:endParaRPr b="1"/>
            </a:p>
          </p:txBody>
        </p:sp>
        <p:sp>
          <p:nvSpPr>
            <p:cNvPr id="199" name="Google Shape;199;p17"/>
            <p:cNvSpPr/>
            <p:nvPr/>
          </p:nvSpPr>
          <p:spPr>
            <a:xfrm flipH="1">
              <a:off x="1028705"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00" name="Google Shape;200;p17"/>
            <p:cNvSpPr/>
            <p:nvPr/>
          </p:nvSpPr>
          <p:spPr>
            <a:xfrm>
              <a:off x="3203394"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01" name="Google Shape;201;p17"/>
          <p:cNvSpPr txBox="1"/>
          <p:nvPr/>
        </p:nvSpPr>
        <p:spPr>
          <a:xfrm>
            <a:off x="2048825" y="4063414"/>
            <a:ext cx="5046300" cy="801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Thermal camera image filter- Iron and IR filter.</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Three types of temperature values taken: Tcanopy, Twet and Tdry.</a:t>
            </a:r>
            <a:endParaRPr sz="1200">
              <a:latin typeface="Quattrocento Sans"/>
              <a:ea typeface="Quattrocento Sans"/>
              <a:cs typeface="Quattrocento Sans"/>
              <a:sym typeface="Quattrocento Sans"/>
            </a:endParaRPr>
          </a:p>
          <a:p>
            <a:pPr indent="-304800" lvl="0" marL="457200" rtl="0" algn="l">
              <a:spcBef>
                <a:spcPts val="0"/>
              </a:spcBef>
              <a:spcAft>
                <a:spcPts val="0"/>
              </a:spcAft>
              <a:buSzPts val="1200"/>
              <a:buFont typeface="Quattrocento Sans"/>
              <a:buChar char="●"/>
            </a:pPr>
            <a:r>
              <a:rPr lang="en" sz="1200">
                <a:latin typeface="Quattrocento Sans"/>
                <a:ea typeface="Quattrocento Sans"/>
                <a:cs typeface="Quattrocento Sans"/>
                <a:sym typeface="Quattrocento Sans"/>
              </a:rPr>
              <a:t>Daily thermal images of plants:- stressed and non-stressed</a:t>
            </a:r>
            <a:endParaRPr sz="1200">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pic>
        <p:nvPicPr>
          <p:cNvPr id="206" name="Google Shape;206;p18"/>
          <p:cNvPicPr preferRelativeResize="0"/>
          <p:nvPr/>
        </p:nvPicPr>
        <p:blipFill>
          <a:blip r:embed="rId3">
            <a:alphaModFix/>
          </a:blip>
          <a:stretch>
            <a:fillRect/>
          </a:stretch>
        </p:blipFill>
        <p:spPr>
          <a:xfrm>
            <a:off x="5962750" y="756125"/>
            <a:ext cx="1555800" cy="2004899"/>
          </a:xfrm>
          <a:prstGeom prst="rect">
            <a:avLst/>
          </a:prstGeom>
          <a:noFill/>
          <a:ln>
            <a:noFill/>
          </a:ln>
        </p:spPr>
      </p:pic>
      <p:pic>
        <p:nvPicPr>
          <p:cNvPr id="207" name="Google Shape;207;p18"/>
          <p:cNvPicPr preferRelativeResize="0"/>
          <p:nvPr/>
        </p:nvPicPr>
        <p:blipFill>
          <a:blip r:embed="rId4">
            <a:alphaModFix/>
          </a:blip>
          <a:stretch>
            <a:fillRect/>
          </a:stretch>
        </p:blipFill>
        <p:spPr>
          <a:xfrm>
            <a:off x="1350936" y="738475"/>
            <a:ext cx="1555800" cy="2074400"/>
          </a:xfrm>
          <a:prstGeom prst="rect">
            <a:avLst/>
          </a:prstGeom>
          <a:noFill/>
          <a:ln>
            <a:noFill/>
          </a:ln>
        </p:spPr>
      </p:pic>
      <p:sp>
        <p:nvSpPr>
          <p:cNvPr id="208" name="Google Shape;208;p18"/>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09" name="Google Shape;209;p18"/>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10" name="Google Shape;210;p18"/>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11" name="Google Shape;211;p18"/>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12" name="Google Shape;212;p18"/>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Image Data</a:t>
            </a:r>
            <a:endParaRPr sz="1100"/>
          </a:p>
        </p:txBody>
      </p:sp>
      <p:sp>
        <p:nvSpPr>
          <p:cNvPr id="213" name="Google Shape;213;p18"/>
          <p:cNvSpPr txBox="1"/>
          <p:nvPr/>
        </p:nvSpPr>
        <p:spPr>
          <a:xfrm>
            <a:off x="1700213" y="662276"/>
            <a:ext cx="57435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1100"/>
          </a:p>
        </p:txBody>
      </p:sp>
      <p:grpSp>
        <p:nvGrpSpPr>
          <p:cNvPr id="214" name="Google Shape;214;p18"/>
          <p:cNvGrpSpPr/>
          <p:nvPr/>
        </p:nvGrpSpPr>
        <p:grpSpPr>
          <a:xfrm>
            <a:off x="1271591" y="2473846"/>
            <a:ext cx="1714492" cy="369225"/>
            <a:chOff x="1028705" y="1876736"/>
            <a:chExt cx="2285989" cy="492300"/>
          </a:xfrm>
        </p:grpSpPr>
        <p:sp>
          <p:nvSpPr>
            <p:cNvPr id="215" name="Google Shape;215;p18"/>
            <p:cNvSpPr/>
            <p:nvPr/>
          </p:nvSpPr>
          <p:spPr>
            <a:xfrm>
              <a:off x="1140007" y="1876736"/>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Quattrocento Sans"/>
                  <a:ea typeface="Quattrocento Sans"/>
                  <a:cs typeface="Quattrocento Sans"/>
                  <a:sym typeface="Quattrocento Sans"/>
                </a:rPr>
                <a:t>STRESSED</a:t>
              </a:r>
              <a:endParaRPr sz="1100"/>
            </a:p>
          </p:txBody>
        </p:sp>
        <p:sp>
          <p:nvSpPr>
            <p:cNvPr id="216" name="Google Shape;216;p18"/>
            <p:cNvSpPr/>
            <p:nvPr/>
          </p:nvSpPr>
          <p:spPr>
            <a:xfrm flipH="1">
              <a:off x="1028705"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17" name="Google Shape;217;p18"/>
            <p:cNvSpPr/>
            <p:nvPr/>
          </p:nvSpPr>
          <p:spPr>
            <a:xfrm>
              <a:off x="3203394"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18" name="Google Shape;218;p18"/>
          <p:cNvSpPr txBox="1"/>
          <p:nvPr/>
        </p:nvSpPr>
        <p:spPr>
          <a:xfrm>
            <a:off x="440666" y="3061571"/>
            <a:ext cx="3795600" cy="738600"/>
          </a:xfrm>
          <a:prstGeom prst="rect">
            <a:avLst/>
          </a:prstGeom>
          <a:noFill/>
          <a:ln>
            <a:noFill/>
          </a:ln>
        </p:spPr>
        <p:txBody>
          <a:bodyPr anchorCtr="0" anchor="t" bIns="0" lIns="0" spcFirstLastPara="1" rIns="0" wrap="square" tIns="0">
            <a:noAutofit/>
          </a:bodyPr>
          <a:lstStyle/>
          <a:p>
            <a:pPr indent="-317500" lvl="0" marL="457200" marR="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CWSI Range- 0.7-1</a:t>
            </a:r>
            <a:endParaRPr>
              <a:latin typeface="Quattrocento Sans"/>
              <a:ea typeface="Quattrocento Sans"/>
              <a:cs typeface="Quattrocento Sans"/>
              <a:sym typeface="Quattrocento Sans"/>
            </a:endParaRPr>
          </a:p>
          <a:p>
            <a:pPr indent="-317500" lvl="0" marL="457200" marR="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Temperature of leaf is high</a:t>
            </a:r>
            <a:endParaRPr>
              <a:latin typeface="Quattrocento Sans"/>
              <a:ea typeface="Quattrocento Sans"/>
              <a:cs typeface="Quattrocento Sans"/>
              <a:sym typeface="Quattrocento Sans"/>
            </a:endParaRPr>
          </a:p>
        </p:txBody>
      </p:sp>
      <p:grpSp>
        <p:nvGrpSpPr>
          <p:cNvPr id="219" name="Google Shape;219;p18"/>
          <p:cNvGrpSpPr/>
          <p:nvPr/>
        </p:nvGrpSpPr>
        <p:grpSpPr>
          <a:xfrm>
            <a:off x="5891080" y="2473846"/>
            <a:ext cx="1714492" cy="369225"/>
            <a:chOff x="1028705" y="1876736"/>
            <a:chExt cx="2285989" cy="492300"/>
          </a:xfrm>
        </p:grpSpPr>
        <p:sp>
          <p:nvSpPr>
            <p:cNvPr id="220" name="Google Shape;220;p18"/>
            <p:cNvSpPr/>
            <p:nvPr/>
          </p:nvSpPr>
          <p:spPr>
            <a:xfrm>
              <a:off x="1140007" y="1876736"/>
              <a:ext cx="2063400" cy="4923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Quattrocento Sans"/>
                  <a:ea typeface="Quattrocento Sans"/>
                  <a:cs typeface="Quattrocento Sans"/>
                  <a:sym typeface="Quattrocento Sans"/>
                </a:rPr>
                <a:t>NON-STRESSED</a:t>
              </a:r>
              <a:endParaRPr sz="1100"/>
            </a:p>
          </p:txBody>
        </p:sp>
        <p:sp>
          <p:nvSpPr>
            <p:cNvPr id="221" name="Google Shape;221;p18"/>
            <p:cNvSpPr/>
            <p:nvPr/>
          </p:nvSpPr>
          <p:spPr>
            <a:xfrm flipH="1">
              <a:off x="1028705"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22" name="Google Shape;222;p18"/>
            <p:cNvSpPr/>
            <p:nvPr/>
          </p:nvSpPr>
          <p:spPr>
            <a:xfrm>
              <a:off x="3203394" y="1876736"/>
              <a:ext cx="111300" cy="238200"/>
            </a:xfrm>
            <a:prstGeom prst="rtTriangle">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grpSp>
      <p:sp>
        <p:nvSpPr>
          <p:cNvPr id="223" name="Google Shape;223;p18"/>
          <p:cNvSpPr txBox="1"/>
          <p:nvPr/>
        </p:nvSpPr>
        <p:spPr>
          <a:xfrm>
            <a:off x="4907755" y="3061571"/>
            <a:ext cx="3795600" cy="738600"/>
          </a:xfrm>
          <a:prstGeom prst="rect">
            <a:avLst/>
          </a:prstGeom>
          <a:noFill/>
          <a:ln>
            <a:noFill/>
          </a:ln>
        </p:spPr>
        <p:txBody>
          <a:bodyPr anchorCtr="0" anchor="t" bIns="0" lIns="0" spcFirstLastPara="1" rIns="0" wrap="square" tIns="0">
            <a:noAutofit/>
          </a:bodyPr>
          <a:lstStyle/>
          <a:p>
            <a:pPr indent="-317500" lvl="0" marL="457200" marR="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CWSI Range-  0-0.6</a:t>
            </a:r>
            <a:endParaRPr>
              <a:latin typeface="Quattrocento Sans"/>
              <a:ea typeface="Quattrocento Sans"/>
              <a:cs typeface="Quattrocento Sans"/>
              <a:sym typeface="Quattrocento Sans"/>
            </a:endParaRPr>
          </a:p>
          <a:p>
            <a:pPr indent="-317500" lvl="0" marL="457200" marR="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Temperature of leaf is in normal range.</a:t>
            </a:r>
            <a:endParaRPr>
              <a:latin typeface="Quattrocento Sans"/>
              <a:ea typeface="Quattrocento Sans"/>
              <a:cs typeface="Quattrocento Sans"/>
              <a:sym typeface="Quattrocento Sans"/>
            </a:endParaRPr>
          </a:p>
        </p:txBody>
      </p:sp>
      <p:sp>
        <p:nvSpPr>
          <p:cNvPr id="224" name="Google Shape;224;p18"/>
          <p:cNvSpPr txBox="1"/>
          <p:nvPr/>
        </p:nvSpPr>
        <p:spPr>
          <a:xfrm>
            <a:off x="512720" y="3744075"/>
            <a:ext cx="6204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400">
                <a:solidFill>
                  <a:srgbClr val="9BC41D"/>
                </a:solidFill>
                <a:latin typeface="Century Gothic"/>
                <a:ea typeface="Century Gothic"/>
                <a:cs typeface="Century Gothic"/>
                <a:sym typeface="Century Gothic"/>
              </a:rPr>
              <a:t>80</a:t>
            </a:r>
            <a:r>
              <a:rPr lang="en" sz="2400">
                <a:solidFill>
                  <a:srgbClr val="9BC41D"/>
                </a:solidFill>
                <a:latin typeface="Century Gothic"/>
                <a:ea typeface="Century Gothic"/>
                <a:cs typeface="Century Gothic"/>
                <a:sym typeface="Century Gothic"/>
              </a:rPr>
              <a:t>%</a:t>
            </a:r>
            <a:endParaRPr sz="2400"/>
          </a:p>
        </p:txBody>
      </p:sp>
      <p:sp>
        <p:nvSpPr>
          <p:cNvPr id="225" name="Google Shape;225;p18"/>
          <p:cNvSpPr txBox="1"/>
          <p:nvPr/>
        </p:nvSpPr>
        <p:spPr>
          <a:xfrm>
            <a:off x="5054675" y="3713875"/>
            <a:ext cx="693600" cy="33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400">
                <a:solidFill>
                  <a:srgbClr val="9BC41D"/>
                </a:solidFill>
                <a:latin typeface="Century Gothic"/>
                <a:ea typeface="Century Gothic"/>
                <a:cs typeface="Century Gothic"/>
                <a:sym typeface="Century Gothic"/>
              </a:rPr>
              <a:t>40</a:t>
            </a:r>
            <a:r>
              <a:rPr lang="en" sz="2400">
                <a:solidFill>
                  <a:srgbClr val="9BC41D"/>
                </a:solidFill>
                <a:latin typeface="Century Gothic"/>
                <a:ea typeface="Century Gothic"/>
                <a:cs typeface="Century Gothic"/>
                <a:sym typeface="Century Gothic"/>
              </a:rPr>
              <a:t>%</a:t>
            </a:r>
            <a:endParaRPr sz="2400"/>
          </a:p>
        </p:txBody>
      </p:sp>
      <p:sp>
        <p:nvSpPr>
          <p:cNvPr id="226" name="Google Shape;226;p18"/>
          <p:cNvSpPr/>
          <p:nvPr/>
        </p:nvSpPr>
        <p:spPr>
          <a:xfrm>
            <a:off x="1150008" y="3800434"/>
            <a:ext cx="2247900" cy="186600"/>
          </a:xfrm>
          <a:prstGeom prst="roundRect">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27" name="Google Shape;227;p18"/>
          <p:cNvSpPr/>
          <p:nvPr/>
        </p:nvSpPr>
        <p:spPr>
          <a:xfrm>
            <a:off x="1149998" y="3800425"/>
            <a:ext cx="1665900" cy="186600"/>
          </a:xfrm>
          <a:prstGeom prst="roundRect">
            <a:avLst>
              <a:gd fmla="val 50000" name="adj"/>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28" name="Google Shape;228;p18"/>
          <p:cNvSpPr/>
          <p:nvPr/>
        </p:nvSpPr>
        <p:spPr>
          <a:xfrm>
            <a:off x="5844844" y="3806320"/>
            <a:ext cx="2247900" cy="186600"/>
          </a:xfrm>
          <a:prstGeom prst="roundRect">
            <a:avLst>
              <a:gd fmla="val 50000"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29" name="Google Shape;229;p18"/>
          <p:cNvSpPr/>
          <p:nvPr/>
        </p:nvSpPr>
        <p:spPr>
          <a:xfrm>
            <a:off x="5844848" y="3806325"/>
            <a:ext cx="923100" cy="186600"/>
          </a:xfrm>
          <a:prstGeom prst="roundRect">
            <a:avLst>
              <a:gd fmla="val 50000" name="adj"/>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30" name="Google Shape;230;p18"/>
          <p:cNvSpPr/>
          <p:nvPr/>
        </p:nvSpPr>
        <p:spPr>
          <a:xfrm>
            <a:off x="3108553" y="3723845"/>
            <a:ext cx="333600" cy="333600"/>
          </a:xfrm>
          <a:prstGeom prst="ellipse">
            <a:avLst/>
          </a:prstGeom>
          <a:solidFill>
            <a:srgbClr val="FF0000"/>
          </a:solidFill>
          <a:ln cap="flat" cmpd="sng" w="22225">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31" name="Google Shape;231;p18"/>
          <p:cNvSpPr/>
          <p:nvPr/>
        </p:nvSpPr>
        <p:spPr>
          <a:xfrm>
            <a:off x="7836967" y="3723845"/>
            <a:ext cx="333600" cy="333600"/>
          </a:xfrm>
          <a:prstGeom prst="ellipse">
            <a:avLst/>
          </a:prstGeom>
          <a:solidFill>
            <a:srgbClr val="9BC41D"/>
          </a:solidFill>
          <a:ln cap="flat" cmpd="sng" w="22225">
            <a:solidFill>
              <a:schemeClr val="lt1"/>
            </a:solidFill>
            <a:prstDash val="solid"/>
            <a:miter lim="800000"/>
            <a:headEnd len="sm" w="sm" type="none"/>
            <a:tailEnd len="sm" w="sm" type="none"/>
          </a:ln>
          <a:effectLst>
            <a:outerShdw blurRad="50800" rotWithShape="0" algn="t" dir="5400000" dist="381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pic>
        <p:nvPicPr>
          <p:cNvPr id="232" name="Google Shape;232;p18"/>
          <p:cNvPicPr preferRelativeResize="0"/>
          <p:nvPr/>
        </p:nvPicPr>
        <p:blipFill>
          <a:blip r:embed="rId5">
            <a:alphaModFix/>
          </a:blip>
          <a:stretch>
            <a:fillRect/>
          </a:stretch>
        </p:blipFill>
        <p:spPr>
          <a:xfrm>
            <a:off x="2486075" y="4262438"/>
            <a:ext cx="4171950" cy="42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9"/>
          <p:cNvSpPr/>
          <p:nvPr/>
        </p:nvSpPr>
        <p:spPr>
          <a:xfrm rot="5400000">
            <a:off x="85" y="0"/>
            <a:ext cx="620400" cy="620400"/>
          </a:xfrm>
          <a:prstGeom prst="rtTriangle">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38" name="Google Shape;238;p19"/>
          <p:cNvSpPr/>
          <p:nvPr/>
        </p:nvSpPr>
        <p:spPr>
          <a:xfrm>
            <a:off x="875211" y="4836148"/>
            <a:ext cx="7509900" cy="13590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39" name="Google Shape;239;p19"/>
          <p:cNvSpPr txBox="1"/>
          <p:nvPr>
            <p:ph idx="12" type="sldNum"/>
          </p:nvPr>
        </p:nvSpPr>
        <p:spPr>
          <a:xfrm>
            <a:off x="310243" y="4767263"/>
            <a:ext cx="4998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19"/>
          <p:cNvSpPr/>
          <p:nvPr/>
        </p:nvSpPr>
        <p:spPr>
          <a:xfrm>
            <a:off x="8450307" y="4836148"/>
            <a:ext cx="693600" cy="135900"/>
          </a:xfrm>
          <a:prstGeom prst="rect">
            <a:avLst/>
          </a:prstGeom>
          <a:solidFill>
            <a:srgbClr val="9BC41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Quattrocento Sans"/>
              <a:ea typeface="Quattrocento Sans"/>
              <a:cs typeface="Quattrocento Sans"/>
              <a:sym typeface="Quattrocento Sans"/>
            </a:endParaRPr>
          </a:p>
        </p:txBody>
      </p:sp>
      <p:sp>
        <p:nvSpPr>
          <p:cNvPr id="241" name="Google Shape;241;p19"/>
          <p:cNvSpPr txBox="1"/>
          <p:nvPr/>
        </p:nvSpPr>
        <p:spPr>
          <a:xfrm>
            <a:off x="537210" y="238805"/>
            <a:ext cx="8069700" cy="369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400">
                <a:solidFill>
                  <a:srgbClr val="262626"/>
                </a:solidFill>
                <a:latin typeface="Century Gothic"/>
                <a:ea typeface="Century Gothic"/>
                <a:cs typeface="Century Gothic"/>
                <a:sym typeface="Century Gothic"/>
              </a:rPr>
              <a:t>Deep Learning</a:t>
            </a:r>
            <a:endParaRPr sz="1100"/>
          </a:p>
        </p:txBody>
      </p:sp>
      <p:sp>
        <p:nvSpPr>
          <p:cNvPr id="242" name="Google Shape;242;p19"/>
          <p:cNvSpPr txBox="1"/>
          <p:nvPr/>
        </p:nvSpPr>
        <p:spPr>
          <a:xfrm>
            <a:off x="875200" y="1252475"/>
            <a:ext cx="6172200" cy="72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Quattrocento Sans"/>
              <a:buAutoNum type="arabicPeriod"/>
            </a:pPr>
            <a:r>
              <a:t/>
            </a:r>
            <a:endParaRPr>
              <a:latin typeface="Quattrocento Sans"/>
              <a:ea typeface="Quattrocento Sans"/>
              <a:cs typeface="Quattrocento Sans"/>
              <a:sym typeface="Quattrocento Sans"/>
            </a:endParaRPr>
          </a:p>
        </p:txBody>
      </p:sp>
      <p:pic>
        <p:nvPicPr>
          <p:cNvPr id="243" name="Google Shape;243;p19"/>
          <p:cNvPicPr preferRelativeResize="0"/>
          <p:nvPr/>
        </p:nvPicPr>
        <p:blipFill>
          <a:blip r:embed="rId3">
            <a:alphaModFix/>
          </a:blip>
          <a:stretch>
            <a:fillRect/>
          </a:stretch>
        </p:blipFill>
        <p:spPr>
          <a:xfrm flipH="1" rot="10800000">
            <a:off x="-230100" y="-2108178"/>
            <a:ext cx="1080751" cy="233750"/>
          </a:xfrm>
          <a:prstGeom prst="rect">
            <a:avLst/>
          </a:prstGeom>
          <a:noFill/>
          <a:ln>
            <a:noFill/>
          </a:ln>
        </p:spPr>
      </p:pic>
      <p:sp>
        <p:nvSpPr>
          <p:cNvPr id="244" name="Google Shape;244;p19"/>
          <p:cNvSpPr txBox="1"/>
          <p:nvPr/>
        </p:nvSpPr>
        <p:spPr>
          <a:xfrm>
            <a:off x="2978850" y="2874400"/>
            <a:ext cx="57195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245" name="Google Shape;245;p19"/>
          <p:cNvPicPr preferRelativeResize="0"/>
          <p:nvPr/>
        </p:nvPicPr>
        <p:blipFill>
          <a:blip r:embed="rId4">
            <a:alphaModFix/>
          </a:blip>
          <a:stretch>
            <a:fillRect/>
          </a:stretch>
        </p:blipFill>
        <p:spPr>
          <a:xfrm>
            <a:off x="2537109" y="1378787"/>
            <a:ext cx="3581551" cy="2558300"/>
          </a:xfrm>
          <a:prstGeom prst="rect">
            <a:avLst/>
          </a:prstGeom>
          <a:noFill/>
          <a:ln>
            <a:noFill/>
          </a:ln>
        </p:spPr>
      </p:pic>
      <p:pic>
        <p:nvPicPr>
          <p:cNvPr id="246" name="Google Shape;246;p19"/>
          <p:cNvPicPr preferRelativeResize="0"/>
          <p:nvPr/>
        </p:nvPicPr>
        <p:blipFill>
          <a:blip r:embed="rId5">
            <a:alphaModFix/>
          </a:blip>
          <a:stretch>
            <a:fillRect/>
          </a:stretch>
        </p:blipFill>
        <p:spPr>
          <a:xfrm>
            <a:off x="5612632" y="1478752"/>
            <a:ext cx="3219300" cy="2558303"/>
          </a:xfrm>
          <a:prstGeom prst="rect">
            <a:avLst/>
          </a:prstGeom>
          <a:noFill/>
          <a:ln>
            <a:noFill/>
          </a:ln>
        </p:spPr>
      </p:pic>
      <p:pic>
        <p:nvPicPr>
          <p:cNvPr id="247" name="Google Shape;247;p19"/>
          <p:cNvPicPr preferRelativeResize="0"/>
          <p:nvPr/>
        </p:nvPicPr>
        <p:blipFill>
          <a:blip r:embed="rId6">
            <a:alphaModFix/>
          </a:blip>
          <a:stretch>
            <a:fillRect/>
          </a:stretch>
        </p:blipFill>
        <p:spPr>
          <a:xfrm>
            <a:off x="537200" y="298550"/>
            <a:ext cx="1665450" cy="439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0"/>
          <p:cNvPicPr preferRelativeResize="0"/>
          <p:nvPr/>
        </p:nvPicPr>
        <p:blipFill>
          <a:blip r:embed="rId3">
            <a:alphaModFix/>
          </a:blip>
          <a:stretch>
            <a:fillRect/>
          </a:stretch>
        </p:blipFill>
        <p:spPr>
          <a:xfrm>
            <a:off x="408963" y="77450"/>
            <a:ext cx="7252124" cy="2150425"/>
          </a:xfrm>
          <a:prstGeom prst="rect">
            <a:avLst/>
          </a:prstGeom>
          <a:noFill/>
          <a:ln>
            <a:noFill/>
          </a:ln>
        </p:spPr>
      </p:pic>
      <p:pic>
        <p:nvPicPr>
          <p:cNvPr id="253" name="Google Shape;253;p20"/>
          <p:cNvPicPr preferRelativeResize="0"/>
          <p:nvPr/>
        </p:nvPicPr>
        <p:blipFill>
          <a:blip r:embed="rId4">
            <a:alphaModFix/>
          </a:blip>
          <a:stretch>
            <a:fillRect/>
          </a:stretch>
        </p:blipFill>
        <p:spPr>
          <a:xfrm>
            <a:off x="408975" y="2475550"/>
            <a:ext cx="7765250" cy="260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1"/>
          <p:cNvPicPr preferRelativeResize="0"/>
          <p:nvPr/>
        </p:nvPicPr>
        <p:blipFill>
          <a:blip r:embed="rId3">
            <a:alphaModFix/>
          </a:blip>
          <a:stretch>
            <a:fillRect/>
          </a:stretch>
        </p:blipFill>
        <p:spPr>
          <a:xfrm>
            <a:off x="152400" y="152400"/>
            <a:ext cx="5501191" cy="4838700"/>
          </a:xfrm>
          <a:prstGeom prst="rect">
            <a:avLst/>
          </a:prstGeom>
          <a:noFill/>
          <a:ln>
            <a:noFill/>
          </a:ln>
        </p:spPr>
      </p:pic>
      <p:pic>
        <p:nvPicPr>
          <p:cNvPr id="259" name="Google Shape;259;p21"/>
          <p:cNvPicPr preferRelativeResize="0"/>
          <p:nvPr/>
        </p:nvPicPr>
        <p:blipFill>
          <a:blip r:embed="rId4">
            <a:alphaModFix/>
          </a:blip>
          <a:stretch>
            <a:fillRect/>
          </a:stretch>
        </p:blipFill>
        <p:spPr>
          <a:xfrm>
            <a:off x="5782191" y="1117013"/>
            <a:ext cx="3185609" cy="2909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25">
      <a:dk1>
        <a:srgbClr val="000000"/>
      </a:dk1>
      <a:lt1>
        <a:srgbClr val="FFFFFF"/>
      </a:lt1>
      <a:dk2>
        <a:srgbClr val="3F3F3F"/>
      </a:dk2>
      <a:lt2>
        <a:srgbClr val="E7E6E6"/>
      </a:lt2>
      <a:accent1>
        <a:srgbClr val="DC1532"/>
      </a:accent1>
      <a:accent2>
        <a:srgbClr val="0052C2"/>
      </a:accent2>
      <a:accent3>
        <a:srgbClr val="0073CF"/>
      </a:accent3>
      <a:accent4>
        <a:srgbClr val="F2F2F2"/>
      </a:accent4>
      <a:accent5>
        <a:srgbClr val="DC1532"/>
      </a:accent5>
      <a:accent6>
        <a:srgbClr val="0052C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